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9DA"/>
    <a:srgbClr val="0CB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Favorite Cowboy Job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Roping Horses</c:v>
                </c:pt>
                <c:pt idx="1">
                  <c:v>Riding</c:v>
                </c:pt>
                <c:pt idx="2">
                  <c:v>Roping Bulls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7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98528"/>
        <c:axId val="138232576"/>
      </c:barChart>
      <c:catAx>
        <c:axId val="11379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8232576"/>
        <c:crosses val="autoZero"/>
        <c:auto val="1"/>
        <c:lblAlgn val="ctr"/>
        <c:lblOffset val="100"/>
        <c:noMultiLvlLbl val="0"/>
      </c:catAx>
      <c:valAx>
        <c:axId val="13823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798528"/>
        <c:crosses val="autoZero"/>
        <c:crossBetween val="between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19C02-6FB5-4418-8397-D0A6FEFC33D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BB2B-F472-49E4-952D-796C24DB5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1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4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0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4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BB2B-F472-49E4-952D-796C24DB5E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7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4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6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9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2FBA-D8E9-486D-B6A1-B8A3E14FC13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DBA7-2737-4B47-A5F8-0BD0E8A3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latin typeface="Abilene" pitchFamily="2" charset="0"/>
              </a:rPr>
              <a:t>Graphing </a:t>
            </a:r>
            <a:br>
              <a:rPr lang="en-US" sz="8800" dirty="0" smtClean="0">
                <a:latin typeface="Abilene" pitchFamily="2" charset="0"/>
              </a:rPr>
            </a:br>
            <a:r>
              <a:rPr lang="en-US" sz="8800" dirty="0" smtClean="0">
                <a:latin typeface="Abilene" pitchFamily="2" charset="0"/>
              </a:rPr>
              <a:t>Roundup</a:t>
            </a:r>
            <a:endParaRPr lang="en-US" sz="8800" dirty="0">
              <a:latin typeface="Abilene" pitchFamily="2" charset="0"/>
            </a:endParaRPr>
          </a:p>
        </p:txBody>
      </p:sp>
      <p:pic>
        <p:nvPicPr>
          <p:cNvPr id="1026" name="Picture 2" descr="C:\Users\JASON\AppData\Local\Microsoft\Windows\Temporary Internet Files\Content.IE5\3H112C9W\MC9003559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3352800" cy="322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36576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Third </a:t>
            </a:r>
            <a:r>
              <a:rPr lang="en-US" b="1" u="sng" dirty="0" smtClean="0"/>
              <a:t>Grade</a:t>
            </a:r>
            <a:endParaRPr lang="en-US" b="1" u="sng" dirty="0" smtClean="0"/>
          </a:p>
          <a:p>
            <a:pPr algn="ctr"/>
            <a:r>
              <a:rPr lang="en-US" b="1" u="sng" dirty="0" smtClean="0"/>
              <a:t>Charts and Graphs</a:t>
            </a:r>
          </a:p>
          <a:p>
            <a:pPr algn="ctr"/>
            <a:r>
              <a:rPr lang="en-US" dirty="0" smtClean="0"/>
              <a:t>Bar Graph</a:t>
            </a:r>
          </a:p>
          <a:p>
            <a:pPr algn="ctr"/>
            <a:r>
              <a:rPr lang="en-US" dirty="0" smtClean="0"/>
              <a:t>Line </a:t>
            </a:r>
            <a:r>
              <a:rPr lang="en-US" dirty="0" smtClean="0"/>
              <a:t>Plot</a:t>
            </a:r>
          </a:p>
          <a:p>
            <a:pPr algn="ctr"/>
            <a:r>
              <a:rPr lang="en-US" dirty="0" smtClean="0"/>
              <a:t>Pictograph</a:t>
            </a:r>
            <a:endParaRPr lang="en-US" dirty="0" smtClean="0"/>
          </a:p>
        </p:txBody>
      </p:sp>
      <p:pic>
        <p:nvPicPr>
          <p:cNvPr id="1029" name="Picture 5" descr="C:\Users\JASON\AppData\Local\Microsoft\Windows\Temporary Internet Files\Content.IE5\3H112C9W\MM900356794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57250"/>
            <a:ext cx="22669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ASON\AppData\Local\Microsoft\Windows\Temporary Internet Files\Content.IE5\UWR341S1\MC9001512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4944"/>
            <a:ext cx="1793138" cy="144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9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Question #5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7170" name="Picture 2" descr="https://lh4.googleusercontent.com/Hyn-HdpB2Ytt7z3gQc0jzYi3PUd7EykTbLUMfXVtVV8XOTtUQ-_qm9yvsM5-AMf3bY5MLSfTfB0WERaKE2p8rNbayQPWOqQjtqeIQnCpB7glzN7QXf5IF2VzgAjCpqKEeVatu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63319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7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Bar Graphs</a:t>
            </a:r>
            <a:endParaRPr lang="en-US" dirty="0">
              <a:latin typeface="Abile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99" y="1550977"/>
            <a:ext cx="2286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latin typeface="Abilene" pitchFamily="2" charset="0"/>
              </a:rPr>
              <a:t>Bar graphs use either vertical or horizontal bars to compare data.</a:t>
            </a:r>
            <a:endParaRPr lang="en-US" b="1" i="1" dirty="0">
              <a:latin typeface="Abilene" pitchFamily="2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3065053"/>
              </p:ext>
            </p:extLst>
          </p:nvPr>
        </p:nvGraphicFramePr>
        <p:xfrm>
          <a:off x="4876800" y="1828800"/>
          <a:ext cx="4038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1828800"/>
            <a:ext cx="243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many cowboys voted riding as their favorite cowboy job? ____________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many more voted for roping horses than roping bulls? ___________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many cowboys were asked to vote?</a:t>
            </a:r>
          </a:p>
          <a:p>
            <a:r>
              <a:rPr lang="en-US" dirty="0"/>
              <a:t> </a:t>
            </a:r>
            <a:r>
              <a:rPr lang="en-US" dirty="0" smtClean="0"/>
              <a:t>      ________________</a:t>
            </a:r>
          </a:p>
          <a:p>
            <a:r>
              <a:rPr lang="en-US" dirty="0" smtClean="0"/>
              <a:t>4. How many cowboys liked roping? ________</a:t>
            </a:r>
          </a:p>
          <a:p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4048125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JASON\AppData\Local\Microsoft\Windows\Temporary Internet Files\Content.IE5\3H112C9W\MC9000340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342152" cy="120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ASON\AppData\Local\Microsoft\Windows\Temporary Internet Files\Content.IE5\3H112C9W\MC90005281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62600"/>
            <a:ext cx="1809598" cy="101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ASON\AppData\Local\Microsoft\Windows\Temporary Internet Files\Content.IE5\3H112C9W\MC90023520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779"/>
            <a:ext cx="1294410" cy="129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bilene" pitchFamily="2" charset="0"/>
              </a:rPr>
              <a:t>Dot </a:t>
            </a:r>
            <a:r>
              <a:rPr lang="en-US" sz="6600" dirty="0" smtClean="0">
                <a:latin typeface="Abilene" pitchFamily="2" charset="0"/>
              </a:rPr>
              <a:t>Plots</a:t>
            </a:r>
            <a:endParaRPr lang="en-US" sz="6600" dirty="0">
              <a:latin typeface="Abilene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62667"/>
            <a:ext cx="335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bilene" pitchFamily="2" charset="0"/>
              </a:rPr>
              <a:t>A </a:t>
            </a:r>
            <a:r>
              <a:rPr lang="en-US" dirty="0" smtClean="0">
                <a:latin typeface="Abilene" pitchFamily="2" charset="0"/>
              </a:rPr>
              <a:t>dot </a:t>
            </a:r>
            <a:r>
              <a:rPr lang="en-US" dirty="0" smtClean="0">
                <a:latin typeface="Abilene" pitchFamily="2" charset="0"/>
              </a:rPr>
              <a:t>plot is a type of graph that is used to show how frequent or how often something happens in a set of data.</a:t>
            </a:r>
            <a:endParaRPr lang="en-US" dirty="0">
              <a:latin typeface="Abilene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71348"/>
              </p:ext>
            </p:extLst>
          </p:nvPr>
        </p:nvGraphicFramePr>
        <p:xfrm>
          <a:off x="4267200" y="1872902"/>
          <a:ext cx="3429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to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to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IIIIII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122657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Number of Times Bucked Off a Horse</a:t>
            </a:r>
            <a:endParaRPr lang="en-US" b="1" u="sng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14800" y="4495800"/>
            <a:ext cx="4572000" cy="597932"/>
            <a:chOff x="4114800" y="4495800"/>
            <a:chExt cx="4572000" cy="5979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114800" y="4495800"/>
              <a:ext cx="45720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14800" y="47244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Less than 5               5 to 10                     10 to 15</a:t>
              </a:r>
              <a:endParaRPr lang="en-US" dirty="0"/>
            </a:p>
          </p:txBody>
        </p:sp>
      </p:grpSp>
      <p:pic>
        <p:nvPicPr>
          <p:cNvPr id="5126" name="Picture 6" descr="C:\Users\JASON\AppData\Local\Microsoft\Windows\Temporary Internet Files\Content.IE5\3H112C9W\MC9000191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589" y="330200"/>
            <a:ext cx="150172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32300" y="3295471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XXXX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0300" y="3733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75" y="2761377"/>
            <a:ext cx="289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XXXXXX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5410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 each (X) stands for?</a:t>
            </a:r>
          </a:p>
          <a:p>
            <a:r>
              <a:rPr lang="en-US" dirty="0" smtClean="0"/>
              <a:t>Each X stands for 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40653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Pictographs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70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Let’s See What You Learned!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19275"/>
            <a:ext cx="33528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98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Question #1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95267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69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Question #2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4098" name="Picture 2" descr="https://lh4.googleusercontent.com/RHiRPQV9frpIZ6ju57lgwAzpGAnC14a9pwP2ZAHW8gsMuAjQ2HLjTnvNOhr6RjGHE8-WTS4lI5UkhR04626n-UJIJM020Mq2yUt8LgMj-GhuDZ5uoNOYuQhd_4O-Hb5g5A-ZkJi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1143000"/>
            <a:ext cx="6600825" cy="499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6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Question #3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5122" name="Picture 2" descr="https://lh5.googleusercontent.com/NPRSAK6kEPy92ssmCKPV0BN26N-5y5NsIY5giPNtnLbfZ_9CRz5SkdZfiqUk2ue1KB2uoi0aArOtQjt5KNvjGsTio14lka7KVc60NP4eXc-C_mL4os1Wr2nSpUTUdGWbIJf6Ic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225327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80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ilene" pitchFamily="2" charset="0"/>
              </a:rPr>
              <a:t>Question #4</a:t>
            </a:r>
            <a:endParaRPr lang="en-US" dirty="0">
              <a:latin typeface="Abilene" pitchFamily="2" charset="0"/>
            </a:endParaRPr>
          </a:p>
        </p:txBody>
      </p:sp>
      <p:pic>
        <p:nvPicPr>
          <p:cNvPr id="6146" name="Picture 2" descr="https://lh6.googleusercontent.com/sAYo9IfYdGVbceEhGVD7E1YJNUHqS7iMqBuUMIW1y1JVO-gkOsC3JN8tAu3j3kd95WaQXl-MNVAy0O29J4_4CbmNrnKBBW0gd9Z5nyQCZHurGvMpoZKH_ZuEtgLxjrJCctIYZP7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562725" cy="53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9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178</Words>
  <Application>Microsoft Office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Graphing  Roundup</vt:lpstr>
      <vt:lpstr>Bar Graphs</vt:lpstr>
      <vt:lpstr>Dot Plots</vt:lpstr>
      <vt:lpstr>Pictographs</vt:lpstr>
      <vt:lpstr>Let’s See What You Learned!</vt:lpstr>
      <vt:lpstr>Question #1</vt:lpstr>
      <vt:lpstr>Question #2</vt:lpstr>
      <vt:lpstr>Question #3</vt:lpstr>
      <vt:lpstr>Question #4</vt:lpstr>
      <vt:lpstr>Question #5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 Roundup</dc:title>
  <dc:creator>JASON</dc:creator>
  <cp:lastModifiedBy>Peter</cp:lastModifiedBy>
  <cp:revision>12</cp:revision>
  <dcterms:created xsi:type="dcterms:W3CDTF">2012-02-26T22:26:11Z</dcterms:created>
  <dcterms:modified xsi:type="dcterms:W3CDTF">2016-02-29T19:13:44Z</dcterms:modified>
</cp:coreProperties>
</file>