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1" r:id="rId3"/>
    <p:sldId id="362" r:id="rId4"/>
    <p:sldId id="263" r:id="rId5"/>
    <p:sldId id="364" r:id="rId6"/>
    <p:sldId id="266" r:id="rId7"/>
    <p:sldId id="366" r:id="rId8"/>
    <p:sldId id="270" r:id="rId9"/>
    <p:sldId id="370" r:id="rId10"/>
    <p:sldId id="277" r:id="rId11"/>
    <p:sldId id="377" r:id="rId12"/>
    <p:sldId id="282" r:id="rId13"/>
    <p:sldId id="38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8" autoAdjust="0"/>
    <p:restoredTop sz="94660"/>
  </p:normalViewPr>
  <p:slideViewPr>
    <p:cSldViewPr>
      <p:cViewPr>
        <p:scale>
          <a:sx n="110" d="100"/>
          <a:sy n="110" d="100"/>
        </p:scale>
        <p:origin x="-8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58DA2B7-C075-4B56-BB42-1CCFD5F8F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117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30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3143F-DDB8-4E8E-95A5-1DF175628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A80A8-C443-4187-A2ED-0AF7F9D60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00900" y="274638"/>
            <a:ext cx="18669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274638"/>
            <a:ext cx="54483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185A9-93F2-4810-A3C6-B032BD661E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39BE6-B022-4F92-B089-7F62D90967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5A26-4C67-4A68-9663-E7C37B6A6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D4175-3578-4810-9A0C-C06E924D2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1406-4801-460F-8498-BF3A34C12A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86488-FF79-470F-A2E7-55F5942A9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9B10-E7F6-4164-A304-3C739E1ABC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974F6-3BD5-4BD3-8E2C-7B7DF78DB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5724C-F400-4E75-AEC6-CF4E7044F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95959"/>
            </a:gs>
            <a:gs pos="50000">
              <a:srgbClr val="AAD9C2"/>
            </a:gs>
            <a:gs pos="100000">
              <a:srgbClr val="CAFFE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D3C50856-619D-4183-8453-97B95856A3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 sz="4800" smtClean="0"/>
              <a:t>Lunar Phases Review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572000"/>
            <a:ext cx="7467600" cy="15240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4.8C: </a:t>
            </a:r>
          </a:p>
          <a:p>
            <a:pPr eaLnBrk="1" hangingPunct="1"/>
            <a:r>
              <a:rPr lang="en-US" altLang="en-US" sz="1800" smtClean="0"/>
              <a:t>Collect and analyze data to identify sequences and predict patterns of change in shadows, tides, seasons, and the observable appearance of the Moon over time.  </a:t>
            </a:r>
            <a:r>
              <a:rPr lang="en-US" altLang="en-US" sz="1800" i="1" smtClean="0"/>
              <a:t>(Supporting Standard)</a:t>
            </a:r>
            <a:endParaRPr lang="en-US" altLang="en-US" sz="1800" smtClean="0"/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8313" y="5334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r>
              <a:rPr lang="en-US" altLang="en-US" sz="2400" b="1" smtClean="0"/>
              <a:t>5. What phase of the moon will come next?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b="1" smtClean="0"/>
              <a:t>A						C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>Waxing Crescent					Third Quarter</a:t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b="1" smtClean="0"/>
              <a:t>B						D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>Waxing Gibbous					New Moon</a:t>
            </a:r>
            <a:br>
              <a:rPr lang="en-US" altLang="en-US" sz="1800" smtClean="0"/>
            </a:br>
            <a:endParaRPr lang="en-US" altLang="en-US" sz="1800" smtClean="0"/>
          </a:p>
        </p:txBody>
      </p:sp>
      <p:grpSp>
        <p:nvGrpSpPr>
          <p:cNvPr id="11267" name="Group 2"/>
          <p:cNvGrpSpPr>
            <a:grpSpLocks/>
          </p:cNvGrpSpPr>
          <p:nvPr/>
        </p:nvGrpSpPr>
        <p:grpSpPr bwMode="auto">
          <a:xfrm>
            <a:off x="2362200" y="152400"/>
            <a:ext cx="3724275" cy="957263"/>
            <a:chOff x="1575" y="2273"/>
            <a:chExt cx="5865" cy="1507"/>
          </a:xfrm>
        </p:grpSpPr>
        <p:sp>
          <p:nvSpPr>
            <p:cNvPr id="11279" name="Line 3"/>
            <p:cNvSpPr>
              <a:spLocks noChangeShapeType="1"/>
            </p:cNvSpPr>
            <p:nvPr/>
          </p:nvSpPr>
          <p:spPr bwMode="auto">
            <a:xfrm>
              <a:off x="2835" y="3063"/>
              <a:ext cx="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4"/>
            <p:cNvSpPr>
              <a:spLocks noChangeShapeType="1"/>
            </p:cNvSpPr>
            <p:nvPr/>
          </p:nvSpPr>
          <p:spPr bwMode="auto">
            <a:xfrm>
              <a:off x="5250" y="3063"/>
              <a:ext cx="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Oval 5"/>
            <p:cNvSpPr>
              <a:spLocks noChangeArrowheads="1"/>
            </p:cNvSpPr>
            <p:nvPr/>
          </p:nvSpPr>
          <p:spPr bwMode="auto">
            <a:xfrm>
              <a:off x="1575" y="2439"/>
              <a:ext cx="1080" cy="10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grpSp>
          <p:nvGrpSpPr>
            <p:cNvPr id="11282" name="Group 6"/>
            <p:cNvGrpSpPr>
              <a:grpSpLocks/>
            </p:cNvGrpSpPr>
            <p:nvPr/>
          </p:nvGrpSpPr>
          <p:grpSpPr bwMode="auto">
            <a:xfrm>
              <a:off x="4020" y="2273"/>
              <a:ext cx="1082" cy="1169"/>
              <a:chOff x="4350" y="9698"/>
              <a:chExt cx="1082" cy="1169"/>
            </a:xfrm>
          </p:grpSpPr>
          <p:sp>
            <p:nvSpPr>
              <p:cNvPr id="11284" name="Oval 7"/>
              <p:cNvSpPr>
                <a:spLocks noChangeArrowheads="1"/>
              </p:cNvSpPr>
              <p:nvPr/>
            </p:nvSpPr>
            <p:spPr bwMode="auto">
              <a:xfrm>
                <a:off x="4350" y="9750"/>
                <a:ext cx="1080" cy="10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11285" name="Freeform 8"/>
              <p:cNvSpPr>
                <a:spLocks/>
              </p:cNvSpPr>
              <p:nvPr/>
            </p:nvSpPr>
            <p:spPr bwMode="auto">
              <a:xfrm>
                <a:off x="4910" y="9698"/>
                <a:ext cx="522" cy="1169"/>
              </a:xfrm>
              <a:custGeom>
                <a:avLst/>
                <a:gdLst>
                  <a:gd name="T0" fmla="*/ 100 w 522"/>
                  <a:gd name="T1" fmla="*/ 82 h 1169"/>
                  <a:gd name="T2" fmla="*/ 295 w 522"/>
                  <a:gd name="T3" fmla="*/ 547 h 1169"/>
                  <a:gd name="T4" fmla="*/ 115 w 522"/>
                  <a:gd name="T5" fmla="*/ 1072 h 1169"/>
                  <a:gd name="T6" fmla="*/ 55 w 522"/>
                  <a:gd name="T7" fmla="*/ 1132 h 1169"/>
                  <a:gd name="T8" fmla="*/ 235 w 522"/>
                  <a:gd name="T9" fmla="*/ 1072 h 1169"/>
                  <a:gd name="T10" fmla="*/ 475 w 522"/>
                  <a:gd name="T11" fmla="*/ 817 h 1169"/>
                  <a:gd name="T12" fmla="*/ 505 w 522"/>
                  <a:gd name="T13" fmla="*/ 487 h 1169"/>
                  <a:gd name="T14" fmla="*/ 370 w 522"/>
                  <a:gd name="T15" fmla="*/ 217 h 1169"/>
                  <a:gd name="T16" fmla="*/ 160 w 522"/>
                  <a:gd name="T17" fmla="*/ 82 h 1169"/>
                  <a:gd name="T18" fmla="*/ 10 w 522"/>
                  <a:gd name="T19" fmla="*/ 67 h 1169"/>
                  <a:gd name="T20" fmla="*/ 100 w 522"/>
                  <a:gd name="T21" fmla="*/ 82 h 11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1169"/>
                  <a:gd name="T35" fmla="*/ 522 w 522"/>
                  <a:gd name="T36" fmla="*/ 1169 h 116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1169">
                    <a:moveTo>
                      <a:pt x="100" y="82"/>
                    </a:moveTo>
                    <a:cubicBezTo>
                      <a:pt x="148" y="162"/>
                      <a:pt x="292" y="382"/>
                      <a:pt x="295" y="547"/>
                    </a:cubicBezTo>
                    <a:cubicBezTo>
                      <a:pt x="298" y="712"/>
                      <a:pt x="155" y="975"/>
                      <a:pt x="115" y="1072"/>
                    </a:cubicBezTo>
                    <a:cubicBezTo>
                      <a:pt x="75" y="1169"/>
                      <a:pt x="35" y="1132"/>
                      <a:pt x="55" y="1132"/>
                    </a:cubicBezTo>
                    <a:cubicBezTo>
                      <a:pt x="75" y="1132"/>
                      <a:pt x="165" y="1124"/>
                      <a:pt x="235" y="1072"/>
                    </a:cubicBezTo>
                    <a:cubicBezTo>
                      <a:pt x="305" y="1020"/>
                      <a:pt x="430" y="914"/>
                      <a:pt x="475" y="817"/>
                    </a:cubicBezTo>
                    <a:cubicBezTo>
                      <a:pt x="520" y="720"/>
                      <a:pt x="522" y="587"/>
                      <a:pt x="505" y="487"/>
                    </a:cubicBezTo>
                    <a:cubicBezTo>
                      <a:pt x="488" y="387"/>
                      <a:pt x="427" y="284"/>
                      <a:pt x="370" y="217"/>
                    </a:cubicBezTo>
                    <a:cubicBezTo>
                      <a:pt x="313" y="150"/>
                      <a:pt x="220" y="107"/>
                      <a:pt x="160" y="82"/>
                    </a:cubicBezTo>
                    <a:cubicBezTo>
                      <a:pt x="100" y="57"/>
                      <a:pt x="20" y="67"/>
                      <a:pt x="10" y="67"/>
                    </a:cubicBezTo>
                    <a:cubicBezTo>
                      <a:pt x="0" y="67"/>
                      <a:pt x="48" y="0"/>
                      <a:pt x="100" y="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3" name="Text Box 9"/>
            <p:cNvSpPr txBox="1">
              <a:spLocks noChangeArrowheads="1"/>
            </p:cNvSpPr>
            <p:nvPr/>
          </p:nvSpPr>
          <p:spPr bwMode="auto">
            <a:xfrm>
              <a:off x="5970" y="2655"/>
              <a:ext cx="1470" cy="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en-US" sz="2400" b="1">
                  <a:latin typeface="Comic Sans MS" pitchFamily="66" charset="0"/>
                </a:rPr>
                <a:t>?</a:t>
              </a:r>
              <a:endParaRPr lang="en-US" altLang="en-US"/>
            </a:p>
          </p:txBody>
        </p:sp>
      </p:grpSp>
      <p:sp>
        <p:nvSpPr>
          <p:cNvPr id="11268" name="Rectangle 10"/>
          <p:cNvSpPr>
            <a:spLocks noChangeArrowheads="1"/>
          </p:cNvSpPr>
          <p:nvPr/>
        </p:nvSpPr>
        <p:spPr bwMode="auto">
          <a:xfrm>
            <a:off x="2057400" y="990600"/>
            <a:ext cx="510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Full Moon        Waning Gibbous</a:t>
            </a:r>
          </a:p>
        </p:txBody>
      </p:sp>
      <p:grpSp>
        <p:nvGrpSpPr>
          <p:cNvPr id="11269" name="Group 10"/>
          <p:cNvGrpSpPr>
            <a:grpSpLocks/>
          </p:cNvGrpSpPr>
          <p:nvPr/>
        </p:nvGrpSpPr>
        <p:grpSpPr bwMode="auto">
          <a:xfrm>
            <a:off x="1066800" y="2971800"/>
            <a:ext cx="687388" cy="741363"/>
            <a:chOff x="5895" y="4898"/>
            <a:chExt cx="1082" cy="1169"/>
          </a:xfrm>
        </p:grpSpPr>
        <p:sp>
          <p:nvSpPr>
            <p:cNvPr id="11277" name="Oval 11"/>
            <p:cNvSpPr>
              <a:spLocks noChangeArrowheads="1"/>
            </p:cNvSpPr>
            <p:nvPr/>
          </p:nvSpPr>
          <p:spPr bwMode="auto">
            <a:xfrm>
              <a:off x="5895" y="4950"/>
              <a:ext cx="1080" cy="108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278" name="Freeform 12"/>
            <p:cNvSpPr>
              <a:spLocks/>
            </p:cNvSpPr>
            <p:nvPr/>
          </p:nvSpPr>
          <p:spPr bwMode="auto">
            <a:xfrm>
              <a:off x="6455" y="4898"/>
              <a:ext cx="522" cy="1169"/>
            </a:xfrm>
            <a:custGeom>
              <a:avLst/>
              <a:gdLst>
                <a:gd name="T0" fmla="*/ 100 w 522"/>
                <a:gd name="T1" fmla="*/ 82 h 1169"/>
                <a:gd name="T2" fmla="*/ 295 w 522"/>
                <a:gd name="T3" fmla="*/ 547 h 1169"/>
                <a:gd name="T4" fmla="*/ 115 w 522"/>
                <a:gd name="T5" fmla="*/ 1072 h 1169"/>
                <a:gd name="T6" fmla="*/ 55 w 522"/>
                <a:gd name="T7" fmla="*/ 1132 h 1169"/>
                <a:gd name="T8" fmla="*/ 235 w 522"/>
                <a:gd name="T9" fmla="*/ 1072 h 1169"/>
                <a:gd name="T10" fmla="*/ 475 w 522"/>
                <a:gd name="T11" fmla="*/ 817 h 1169"/>
                <a:gd name="T12" fmla="*/ 505 w 522"/>
                <a:gd name="T13" fmla="*/ 487 h 1169"/>
                <a:gd name="T14" fmla="*/ 370 w 522"/>
                <a:gd name="T15" fmla="*/ 217 h 1169"/>
                <a:gd name="T16" fmla="*/ 160 w 522"/>
                <a:gd name="T17" fmla="*/ 82 h 1169"/>
                <a:gd name="T18" fmla="*/ 10 w 522"/>
                <a:gd name="T19" fmla="*/ 67 h 1169"/>
                <a:gd name="T20" fmla="*/ 100 w 522"/>
                <a:gd name="T21" fmla="*/ 82 h 11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2"/>
                <a:gd name="T34" fmla="*/ 0 h 1169"/>
                <a:gd name="T35" fmla="*/ 522 w 522"/>
                <a:gd name="T36" fmla="*/ 1169 h 11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2" h="1169">
                  <a:moveTo>
                    <a:pt x="100" y="82"/>
                  </a:moveTo>
                  <a:cubicBezTo>
                    <a:pt x="148" y="162"/>
                    <a:pt x="292" y="382"/>
                    <a:pt x="295" y="547"/>
                  </a:cubicBezTo>
                  <a:cubicBezTo>
                    <a:pt x="298" y="712"/>
                    <a:pt x="155" y="975"/>
                    <a:pt x="115" y="1072"/>
                  </a:cubicBezTo>
                  <a:cubicBezTo>
                    <a:pt x="75" y="1169"/>
                    <a:pt x="35" y="1132"/>
                    <a:pt x="55" y="1132"/>
                  </a:cubicBezTo>
                  <a:cubicBezTo>
                    <a:pt x="75" y="1132"/>
                    <a:pt x="165" y="1124"/>
                    <a:pt x="235" y="1072"/>
                  </a:cubicBezTo>
                  <a:cubicBezTo>
                    <a:pt x="305" y="1020"/>
                    <a:pt x="430" y="914"/>
                    <a:pt x="475" y="817"/>
                  </a:cubicBezTo>
                  <a:cubicBezTo>
                    <a:pt x="520" y="720"/>
                    <a:pt x="522" y="587"/>
                    <a:pt x="505" y="487"/>
                  </a:cubicBezTo>
                  <a:cubicBezTo>
                    <a:pt x="488" y="387"/>
                    <a:pt x="427" y="284"/>
                    <a:pt x="370" y="217"/>
                  </a:cubicBezTo>
                  <a:cubicBezTo>
                    <a:pt x="313" y="150"/>
                    <a:pt x="220" y="107"/>
                    <a:pt x="160" y="82"/>
                  </a:cubicBezTo>
                  <a:cubicBezTo>
                    <a:pt x="100" y="57"/>
                    <a:pt x="20" y="67"/>
                    <a:pt x="10" y="67"/>
                  </a:cubicBezTo>
                  <a:cubicBezTo>
                    <a:pt x="0" y="67"/>
                    <a:pt x="48" y="0"/>
                    <a:pt x="100" y="8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0" name="Group 13"/>
          <p:cNvGrpSpPr>
            <a:grpSpLocks/>
          </p:cNvGrpSpPr>
          <p:nvPr/>
        </p:nvGrpSpPr>
        <p:grpSpPr bwMode="auto">
          <a:xfrm>
            <a:off x="6400800" y="2895600"/>
            <a:ext cx="685800" cy="808038"/>
            <a:chOff x="2805" y="9653"/>
            <a:chExt cx="1082" cy="1272"/>
          </a:xfrm>
        </p:grpSpPr>
        <p:sp>
          <p:nvSpPr>
            <p:cNvPr id="11275" name="Oval 14"/>
            <p:cNvSpPr>
              <a:spLocks noChangeArrowheads="1"/>
            </p:cNvSpPr>
            <p:nvPr/>
          </p:nvSpPr>
          <p:spPr bwMode="auto">
            <a:xfrm>
              <a:off x="2805" y="9750"/>
              <a:ext cx="1080" cy="10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276" name="Freeform 15"/>
            <p:cNvSpPr>
              <a:spLocks/>
            </p:cNvSpPr>
            <p:nvPr/>
          </p:nvSpPr>
          <p:spPr bwMode="auto">
            <a:xfrm>
              <a:off x="3343" y="9653"/>
              <a:ext cx="544" cy="1272"/>
            </a:xfrm>
            <a:custGeom>
              <a:avLst/>
              <a:gdLst>
                <a:gd name="T0" fmla="*/ 2 w 544"/>
                <a:gd name="T1" fmla="*/ 82 h 1272"/>
                <a:gd name="T2" fmla="*/ 17 w 544"/>
                <a:gd name="T3" fmla="*/ 607 h 1272"/>
                <a:gd name="T4" fmla="*/ 32 w 544"/>
                <a:gd name="T5" fmla="*/ 1177 h 1272"/>
                <a:gd name="T6" fmla="*/ 77 w 544"/>
                <a:gd name="T7" fmla="*/ 1177 h 1272"/>
                <a:gd name="T8" fmla="*/ 257 w 544"/>
                <a:gd name="T9" fmla="*/ 1117 h 1272"/>
                <a:gd name="T10" fmla="*/ 497 w 544"/>
                <a:gd name="T11" fmla="*/ 862 h 1272"/>
                <a:gd name="T12" fmla="*/ 527 w 544"/>
                <a:gd name="T13" fmla="*/ 532 h 1272"/>
                <a:gd name="T14" fmla="*/ 392 w 544"/>
                <a:gd name="T15" fmla="*/ 262 h 1272"/>
                <a:gd name="T16" fmla="*/ 182 w 544"/>
                <a:gd name="T17" fmla="*/ 127 h 1272"/>
                <a:gd name="T18" fmla="*/ 32 w 544"/>
                <a:gd name="T19" fmla="*/ 112 h 1272"/>
                <a:gd name="T20" fmla="*/ 2 w 544"/>
                <a:gd name="T21" fmla="*/ 8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4"/>
                <a:gd name="T34" fmla="*/ 0 h 1272"/>
                <a:gd name="T35" fmla="*/ 544 w 544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4" h="1272">
                  <a:moveTo>
                    <a:pt x="2" y="82"/>
                  </a:moveTo>
                  <a:cubicBezTo>
                    <a:pt x="0" y="164"/>
                    <a:pt x="12" y="425"/>
                    <a:pt x="17" y="607"/>
                  </a:cubicBezTo>
                  <a:cubicBezTo>
                    <a:pt x="22" y="789"/>
                    <a:pt x="22" y="1082"/>
                    <a:pt x="32" y="1177"/>
                  </a:cubicBezTo>
                  <a:cubicBezTo>
                    <a:pt x="42" y="1272"/>
                    <a:pt x="40" y="1187"/>
                    <a:pt x="77" y="1177"/>
                  </a:cubicBezTo>
                  <a:cubicBezTo>
                    <a:pt x="114" y="1167"/>
                    <a:pt x="187" y="1169"/>
                    <a:pt x="257" y="1117"/>
                  </a:cubicBezTo>
                  <a:cubicBezTo>
                    <a:pt x="327" y="1065"/>
                    <a:pt x="452" y="959"/>
                    <a:pt x="497" y="862"/>
                  </a:cubicBezTo>
                  <a:cubicBezTo>
                    <a:pt x="542" y="765"/>
                    <a:pt x="544" y="632"/>
                    <a:pt x="527" y="532"/>
                  </a:cubicBezTo>
                  <a:cubicBezTo>
                    <a:pt x="510" y="432"/>
                    <a:pt x="449" y="329"/>
                    <a:pt x="392" y="262"/>
                  </a:cubicBezTo>
                  <a:cubicBezTo>
                    <a:pt x="335" y="195"/>
                    <a:pt x="242" y="152"/>
                    <a:pt x="182" y="127"/>
                  </a:cubicBezTo>
                  <a:cubicBezTo>
                    <a:pt x="122" y="102"/>
                    <a:pt x="62" y="119"/>
                    <a:pt x="32" y="112"/>
                  </a:cubicBezTo>
                  <a:cubicBezTo>
                    <a:pt x="2" y="105"/>
                    <a:pt x="4" y="0"/>
                    <a:pt x="2" y="8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271" name="Group 16"/>
          <p:cNvGrpSpPr>
            <a:grpSpLocks/>
          </p:cNvGrpSpPr>
          <p:nvPr/>
        </p:nvGrpSpPr>
        <p:grpSpPr bwMode="auto">
          <a:xfrm>
            <a:off x="914400" y="4648200"/>
            <a:ext cx="701675" cy="742950"/>
            <a:chOff x="7918" y="4289"/>
            <a:chExt cx="1105" cy="1169"/>
          </a:xfrm>
        </p:grpSpPr>
        <p:sp>
          <p:nvSpPr>
            <p:cNvPr id="11273" name="Oval 17"/>
            <p:cNvSpPr>
              <a:spLocks noChangeArrowheads="1"/>
            </p:cNvSpPr>
            <p:nvPr/>
          </p:nvSpPr>
          <p:spPr bwMode="auto">
            <a:xfrm>
              <a:off x="7943" y="4341"/>
              <a:ext cx="1080" cy="108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1274" name="Freeform 18"/>
            <p:cNvSpPr>
              <a:spLocks/>
            </p:cNvSpPr>
            <p:nvPr/>
          </p:nvSpPr>
          <p:spPr bwMode="auto">
            <a:xfrm flipH="1">
              <a:off x="7918" y="4289"/>
              <a:ext cx="522" cy="1169"/>
            </a:xfrm>
            <a:custGeom>
              <a:avLst/>
              <a:gdLst>
                <a:gd name="T0" fmla="*/ 100 w 522"/>
                <a:gd name="T1" fmla="*/ 82 h 1169"/>
                <a:gd name="T2" fmla="*/ 295 w 522"/>
                <a:gd name="T3" fmla="*/ 547 h 1169"/>
                <a:gd name="T4" fmla="*/ 115 w 522"/>
                <a:gd name="T5" fmla="*/ 1072 h 1169"/>
                <a:gd name="T6" fmla="*/ 55 w 522"/>
                <a:gd name="T7" fmla="*/ 1132 h 1169"/>
                <a:gd name="T8" fmla="*/ 235 w 522"/>
                <a:gd name="T9" fmla="*/ 1072 h 1169"/>
                <a:gd name="T10" fmla="*/ 475 w 522"/>
                <a:gd name="T11" fmla="*/ 817 h 1169"/>
                <a:gd name="T12" fmla="*/ 505 w 522"/>
                <a:gd name="T13" fmla="*/ 487 h 1169"/>
                <a:gd name="T14" fmla="*/ 370 w 522"/>
                <a:gd name="T15" fmla="*/ 217 h 1169"/>
                <a:gd name="T16" fmla="*/ 160 w 522"/>
                <a:gd name="T17" fmla="*/ 82 h 1169"/>
                <a:gd name="T18" fmla="*/ 10 w 522"/>
                <a:gd name="T19" fmla="*/ 67 h 1169"/>
                <a:gd name="T20" fmla="*/ 100 w 522"/>
                <a:gd name="T21" fmla="*/ 82 h 11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2"/>
                <a:gd name="T34" fmla="*/ 0 h 1169"/>
                <a:gd name="T35" fmla="*/ 522 w 522"/>
                <a:gd name="T36" fmla="*/ 1169 h 11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2" h="1169">
                  <a:moveTo>
                    <a:pt x="100" y="82"/>
                  </a:moveTo>
                  <a:cubicBezTo>
                    <a:pt x="148" y="162"/>
                    <a:pt x="292" y="382"/>
                    <a:pt x="295" y="547"/>
                  </a:cubicBezTo>
                  <a:cubicBezTo>
                    <a:pt x="298" y="712"/>
                    <a:pt x="155" y="975"/>
                    <a:pt x="115" y="1072"/>
                  </a:cubicBezTo>
                  <a:cubicBezTo>
                    <a:pt x="75" y="1169"/>
                    <a:pt x="35" y="1132"/>
                    <a:pt x="55" y="1132"/>
                  </a:cubicBezTo>
                  <a:cubicBezTo>
                    <a:pt x="75" y="1132"/>
                    <a:pt x="165" y="1124"/>
                    <a:pt x="235" y="1072"/>
                  </a:cubicBezTo>
                  <a:cubicBezTo>
                    <a:pt x="305" y="1020"/>
                    <a:pt x="430" y="914"/>
                    <a:pt x="475" y="817"/>
                  </a:cubicBezTo>
                  <a:cubicBezTo>
                    <a:pt x="520" y="720"/>
                    <a:pt x="522" y="587"/>
                    <a:pt x="505" y="487"/>
                  </a:cubicBezTo>
                  <a:cubicBezTo>
                    <a:pt x="488" y="387"/>
                    <a:pt x="427" y="284"/>
                    <a:pt x="370" y="217"/>
                  </a:cubicBezTo>
                  <a:cubicBezTo>
                    <a:pt x="313" y="150"/>
                    <a:pt x="220" y="107"/>
                    <a:pt x="160" y="82"/>
                  </a:cubicBezTo>
                  <a:cubicBezTo>
                    <a:pt x="100" y="57"/>
                    <a:pt x="20" y="67"/>
                    <a:pt x="10" y="67"/>
                  </a:cubicBezTo>
                  <a:cubicBezTo>
                    <a:pt x="0" y="67"/>
                    <a:pt x="48" y="0"/>
                    <a:pt x="100" y="8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Oval 19"/>
          <p:cNvSpPr>
            <a:spLocks noChangeArrowheads="1"/>
          </p:cNvSpPr>
          <p:nvPr/>
        </p:nvSpPr>
        <p:spPr bwMode="auto">
          <a:xfrm>
            <a:off x="6477000" y="4648200"/>
            <a:ext cx="685800" cy="6858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4191000"/>
          </a:xfrm>
        </p:spPr>
        <p:txBody>
          <a:bodyPr/>
          <a:lstStyle/>
          <a:p>
            <a:r>
              <a:rPr lang="en-US" altLang="en-US" sz="2400" b="1" smtClean="0"/>
              <a:t>5. What phase of the moon will come next?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b="1" smtClean="0"/>
              <a:t>A						</a:t>
            </a:r>
            <a:r>
              <a:rPr lang="en-US" altLang="en-US" sz="1800" b="1" smtClean="0">
                <a:solidFill>
                  <a:srgbClr val="FF0000"/>
                </a:solidFill>
              </a:rPr>
              <a:t>C</a:t>
            </a:r>
            <a:r>
              <a:rPr lang="en-US" altLang="en-US" sz="1800" smtClean="0">
                <a:solidFill>
                  <a:srgbClr val="FF0000"/>
                </a:solidFill>
              </a:rPr>
              <a:t/>
            </a:r>
            <a:br>
              <a:rPr lang="en-US" altLang="en-US" sz="1800" smtClean="0">
                <a:solidFill>
                  <a:srgbClr val="FF0000"/>
                </a:solidFill>
              </a:rPr>
            </a:br>
            <a:r>
              <a:rPr lang="en-US" altLang="en-US" sz="1800" smtClean="0">
                <a:solidFill>
                  <a:srgbClr val="FF0000"/>
                </a:solidFill>
              </a:rPr>
              <a:t> 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>Waxing Crescent					</a:t>
            </a:r>
            <a:r>
              <a:rPr lang="en-US" altLang="en-US" sz="1800" smtClean="0">
                <a:solidFill>
                  <a:srgbClr val="FF0000"/>
                </a:solidFill>
              </a:rPr>
              <a:t>Third Quarter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b="1" smtClean="0"/>
              <a:t>B						D</a:t>
            </a:r>
            <a:r>
              <a:rPr lang="en-US" altLang="en-US" sz="1800" smtClean="0"/>
              <a:t/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> </a:t>
            </a:r>
            <a:br>
              <a:rPr lang="en-US" altLang="en-US" sz="1800" smtClean="0"/>
            </a:br>
            <a:r>
              <a:rPr lang="en-US" altLang="en-US" sz="1800" smtClean="0"/>
              <a:t>Waxing Gibbous					New Moon</a:t>
            </a:r>
            <a:br>
              <a:rPr lang="en-US" altLang="en-US" sz="1800" smtClean="0"/>
            </a:br>
            <a:endParaRPr lang="en-US" altLang="en-US" sz="1800" smtClean="0"/>
          </a:p>
        </p:txBody>
      </p:sp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2362200" y="152400"/>
            <a:ext cx="3724275" cy="957263"/>
            <a:chOff x="1575" y="2273"/>
            <a:chExt cx="5865" cy="1507"/>
          </a:xfrm>
        </p:grpSpPr>
        <p:sp>
          <p:nvSpPr>
            <p:cNvPr id="12303" name="Line 3"/>
            <p:cNvSpPr>
              <a:spLocks noChangeShapeType="1"/>
            </p:cNvSpPr>
            <p:nvPr/>
          </p:nvSpPr>
          <p:spPr bwMode="auto">
            <a:xfrm>
              <a:off x="2835" y="3063"/>
              <a:ext cx="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4" name="Line 4"/>
            <p:cNvSpPr>
              <a:spLocks noChangeShapeType="1"/>
            </p:cNvSpPr>
            <p:nvPr/>
          </p:nvSpPr>
          <p:spPr bwMode="auto">
            <a:xfrm>
              <a:off x="5250" y="3063"/>
              <a:ext cx="900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5" name="Oval 5"/>
            <p:cNvSpPr>
              <a:spLocks noChangeArrowheads="1"/>
            </p:cNvSpPr>
            <p:nvPr/>
          </p:nvSpPr>
          <p:spPr bwMode="auto">
            <a:xfrm>
              <a:off x="1575" y="2439"/>
              <a:ext cx="1080" cy="10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grpSp>
          <p:nvGrpSpPr>
            <p:cNvPr id="12306" name="Group 6"/>
            <p:cNvGrpSpPr>
              <a:grpSpLocks/>
            </p:cNvGrpSpPr>
            <p:nvPr/>
          </p:nvGrpSpPr>
          <p:grpSpPr bwMode="auto">
            <a:xfrm>
              <a:off x="4020" y="2273"/>
              <a:ext cx="1082" cy="1169"/>
              <a:chOff x="4350" y="9698"/>
              <a:chExt cx="1082" cy="1169"/>
            </a:xfrm>
          </p:grpSpPr>
          <p:sp>
            <p:nvSpPr>
              <p:cNvPr id="12308" name="Oval 7"/>
              <p:cNvSpPr>
                <a:spLocks noChangeArrowheads="1"/>
              </p:cNvSpPr>
              <p:nvPr/>
            </p:nvSpPr>
            <p:spPr bwMode="auto">
              <a:xfrm>
                <a:off x="4350" y="9750"/>
                <a:ext cx="1080" cy="1080"/>
              </a:xfrm>
              <a:prstGeom prst="ellipse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altLang="en-US"/>
              </a:p>
            </p:txBody>
          </p:sp>
          <p:sp>
            <p:nvSpPr>
              <p:cNvPr id="12309" name="Freeform 8"/>
              <p:cNvSpPr>
                <a:spLocks/>
              </p:cNvSpPr>
              <p:nvPr/>
            </p:nvSpPr>
            <p:spPr bwMode="auto">
              <a:xfrm>
                <a:off x="4910" y="9698"/>
                <a:ext cx="522" cy="1169"/>
              </a:xfrm>
              <a:custGeom>
                <a:avLst/>
                <a:gdLst>
                  <a:gd name="T0" fmla="*/ 100 w 522"/>
                  <a:gd name="T1" fmla="*/ 82 h 1169"/>
                  <a:gd name="T2" fmla="*/ 295 w 522"/>
                  <a:gd name="T3" fmla="*/ 547 h 1169"/>
                  <a:gd name="T4" fmla="*/ 115 w 522"/>
                  <a:gd name="T5" fmla="*/ 1072 h 1169"/>
                  <a:gd name="T6" fmla="*/ 55 w 522"/>
                  <a:gd name="T7" fmla="*/ 1132 h 1169"/>
                  <a:gd name="T8" fmla="*/ 235 w 522"/>
                  <a:gd name="T9" fmla="*/ 1072 h 1169"/>
                  <a:gd name="T10" fmla="*/ 475 w 522"/>
                  <a:gd name="T11" fmla="*/ 817 h 1169"/>
                  <a:gd name="T12" fmla="*/ 505 w 522"/>
                  <a:gd name="T13" fmla="*/ 487 h 1169"/>
                  <a:gd name="T14" fmla="*/ 370 w 522"/>
                  <a:gd name="T15" fmla="*/ 217 h 1169"/>
                  <a:gd name="T16" fmla="*/ 160 w 522"/>
                  <a:gd name="T17" fmla="*/ 82 h 1169"/>
                  <a:gd name="T18" fmla="*/ 10 w 522"/>
                  <a:gd name="T19" fmla="*/ 67 h 1169"/>
                  <a:gd name="T20" fmla="*/ 100 w 522"/>
                  <a:gd name="T21" fmla="*/ 82 h 116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522"/>
                  <a:gd name="T34" fmla="*/ 0 h 1169"/>
                  <a:gd name="T35" fmla="*/ 522 w 522"/>
                  <a:gd name="T36" fmla="*/ 1169 h 1169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522" h="1169">
                    <a:moveTo>
                      <a:pt x="100" y="82"/>
                    </a:moveTo>
                    <a:cubicBezTo>
                      <a:pt x="148" y="162"/>
                      <a:pt x="292" y="382"/>
                      <a:pt x="295" y="547"/>
                    </a:cubicBezTo>
                    <a:cubicBezTo>
                      <a:pt x="298" y="712"/>
                      <a:pt x="155" y="975"/>
                      <a:pt x="115" y="1072"/>
                    </a:cubicBezTo>
                    <a:cubicBezTo>
                      <a:pt x="75" y="1169"/>
                      <a:pt x="35" y="1132"/>
                      <a:pt x="55" y="1132"/>
                    </a:cubicBezTo>
                    <a:cubicBezTo>
                      <a:pt x="75" y="1132"/>
                      <a:pt x="165" y="1124"/>
                      <a:pt x="235" y="1072"/>
                    </a:cubicBezTo>
                    <a:cubicBezTo>
                      <a:pt x="305" y="1020"/>
                      <a:pt x="430" y="914"/>
                      <a:pt x="475" y="817"/>
                    </a:cubicBezTo>
                    <a:cubicBezTo>
                      <a:pt x="520" y="720"/>
                      <a:pt x="522" y="587"/>
                      <a:pt x="505" y="487"/>
                    </a:cubicBezTo>
                    <a:cubicBezTo>
                      <a:pt x="488" y="387"/>
                      <a:pt x="427" y="284"/>
                      <a:pt x="370" y="217"/>
                    </a:cubicBezTo>
                    <a:cubicBezTo>
                      <a:pt x="313" y="150"/>
                      <a:pt x="220" y="107"/>
                      <a:pt x="160" y="82"/>
                    </a:cubicBezTo>
                    <a:cubicBezTo>
                      <a:pt x="100" y="57"/>
                      <a:pt x="20" y="67"/>
                      <a:pt x="10" y="67"/>
                    </a:cubicBezTo>
                    <a:cubicBezTo>
                      <a:pt x="0" y="67"/>
                      <a:pt x="48" y="0"/>
                      <a:pt x="100" y="82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307" name="Text Box 9"/>
            <p:cNvSpPr txBox="1">
              <a:spLocks noChangeArrowheads="1"/>
            </p:cNvSpPr>
            <p:nvPr/>
          </p:nvSpPr>
          <p:spPr bwMode="auto">
            <a:xfrm>
              <a:off x="5970" y="2655"/>
              <a:ext cx="1470" cy="1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en-US" altLang="en-US" sz="2400" b="1">
                  <a:latin typeface="Comic Sans MS" pitchFamily="66" charset="0"/>
                </a:rPr>
                <a:t>?</a:t>
              </a:r>
              <a:endParaRPr lang="en-US" altLang="en-US"/>
            </a:p>
          </p:txBody>
        </p:sp>
      </p:grpSp>
      <p:sp>
        <p:nvSpPr>
          <p:cNvPr id="12292" name="Rectangle 10"/>
          <p:cNvSpPr>
            <a:spLocks noChangeArrowheads="1"/>
          </p:cNvSpPr>
          <p:nvPr/>
        </p:nvSpPr>
        <p:spPr bwMode="auto">
          <a:xfrm>
            <a:off x="2057400" y="990600"/>
            <a:ext cx="510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Full Moon        Waning Gibbous</a:t>
            </a:r>
          </a:p>
        </p:txBody>
      </p:sp>
      <p:grpSp>
        <p:nvGrpSpPr>
          <p:cNvPr id="12293" name="Group 10"/>
          <p:cNvGrpSpPr>
            <a:grpSpLocks/>
          </p:cNvGrpSpPr>
          <p:nvPr/>
        </p:nvGrpSpPr>
        <p:grpSpPr bwMode="auto">
          <a:xfrm>
            <a:off x="1066800" y="2971800"/>
            <a:ext cx="687388" cy="741363"/>
            <a:chOff x="5895" y="4898"/>
            <a:chExt cx="1082" cy="1169"/>
          </a:xfrm>
        </p:grpSpPr>
        <p:sp>
          <p:nvSpPr>
            <p:cNvPr id="12301" name="Oval 11"/>
            <p:cNvSpPr>
              <a:spLocks noChangeArrowheads="1"/>
            </p:cNvSpPr>
            <p:nvPr/>
          </p:nvSpPr>
          <p:spPr bwMode="auto">
            <a:xfrm>
              <a:off x="5895" y="4950"/>
              <a:ext cx="1080" cy="108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302" name="Freeform 12"/>
            <p:cNvSpPr>
              <a:spLocks/>
            </p:cNvSpPr>
            <p:nvPr/>
          </p:nvSpPr>
          <p:spPr bwMode="auto">
            <a:xfrm>
              <a:off x="6455" y="4898"/>
              <a:ext cx="522" cy="1169"/>
            </a:xfrm>
            <a:custGeom>
              <a:avLst/>
              <a:gdLst>
                <a:gd name="T0" fmla="*/ 100 w 522"/>
                <a:gd name="T1" fmla="*/ 82 h 1169"/>
                <a:gd name="T2" fmla="*/ 295 w 522"/>
                <a:gd name="T3" fmla="*/ 547 h 1169"/>
                <a:gd name="T4" fmla="*/ 115 w 522"/>
                <a:gd name="T5" fmla="*/ 1072 h 1169"/>
                <a:gd name="T6" fmla="*/ 55 w 522"/>
                <a:gd name="T7" fmla="*/ 1132 h 1169"/>
                <a:gd name="T8" fmla="*/ 235 w 522"/>
                <a:gd name="T9" fmla="*/ 1072 h 1169"/>
                <a:gd name="T10" fmla="*/ 475 w 522"/>
                <a:gd name="T11" fmla="*/ 817 h 1169"/>
                <a:gd name="T12" fmla="*/ 505 w 522"/>
                <a:gd name="T13" fmla="*/ 487 h 1169"/>
                <a:gd name="T14" fmla="*/ 370 w 522"/>
                <a:gd name="T15" fmla="*/ 217 h 1169"/>
                <a:gd name="T16" fmla="*/ 160 w 522"/>
                <a:gd name="T17" fmla="*/ 82 h 1169"/>
                <a:gd name="T18" fmla="*/ 10 w 522"/>
                <a:gd name="T19" fmla="*/ 67 h 1169"/>
                <a:gd name="T20" fmla="*/ 100 w 522"/>
                <a:gd name="T21" fmla="*/ 82 h 11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2"/>
                <a:gd name="T34" fmla="*/ 0 h 1169"/>
                <a:gd name="T35" fmla="*/ 522 w 522"/>
                <a:gd name="T36" fmla="*/ 1169 h 11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2" h="1169">
                  <a:moveTo>
                    <a:pt x="100" y="82"/>
                  </a:moveTo>
                  <a:cubicBezTo>
                    <a:pt x="148" y="162"/>
                    <a:pt x="292" y="382"/>
                    <a:pt x="295" y="547"/>
                  </a:cubicBezTo>
                  <a:cubicBezTo>
                    <a:pt x="298" y="712"/>
                    <a:pt x="155" y="975"/>
                    <a:pt x="115" y="1072"/>
                  </a:cubicBezTo>
                  <a:cubicBezTo>
                    <a:pt x="75" y="1169"/>
                    <a:pt x="35" y="1132"/>
                    <a:pt x="55" y="1132"/>
                  </a:cubicBezTo>
                  <a:cubicBezTo>
                    <a:pt x="75" y="1132"/>
                    <a:pt x="165" y="1124"/>
                    <a:pt x="235" y="1072"/>
                  </a:cubicBezTo>
                  <a:cubicBezTo>
                    <a:pt x="305" y="1020"/>
                    <a:pt x="430" y="914"/>
                    <a:pt x="475" y="817"/>
                  </a:cubicBezTo>
                  <a:cubicBezTo>
                    <a:pt x="520" y="720"/>
                    <a:pt x="522" y="587"/>
                    <a:pt x="505" y="487"/>
                  </a:cubicBezTo>
                  <a:cubicBezTo>
                    <a:pt x="488" y="387"/>
                    <a:pt x="427" y="284"/>
                    <a:pt x="370" y="217"/>
                  </a:cubicBezTo>
                  <a:cubicBezTo>
                    <a:pt x="313" y="150"/>
                    <a:pt x="220" y="107"/>
                    <a:pt x="160" y="82"/>
                  </a:cubicBezTo>
                  <a:cubicBezTo>
                    <a:pt x="100" y="57"/>
                    <a:pt x="20" y="67"/>
                    <a:pt x="10" y="67"/>
                  </a:cubicBezTo>
                  <a:cubicBezTo>
                    <a:pt x="0" y="67"/>
                    <a:pt x="48" y="0"/>
                    <a:pt x="100" y="8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" name="Group 13"/>
          <p:cNvGrpSpPr>
            <a:grpSpLocks/>
          </p:cNvGrpSpPr>
          <p:nvPr/>
        </p:nvGrpSpPr>
        <p:grpSpPr bwMode="auto">
          <a:xfrm>
            <a:off x="6400800" y="2895600"/>
            <a:ext cx="685800" cy="808038"/>
            <a:chOff x="2805" y="9653"/>
            <a:chExt cx="1082" cy="1272"/>
          </a:xfrm>
        </p:grpSpPr>
        <p:sp>
          <p:nvSpPr>
            <p:cNvPr id="12299" name="Oval 14"/>
            <p:cNvSpPr>
              <a:spLocks noChangeArrowheads="1"/>
            </p:cNvSpPr>
            <p:nvPr/>
          </p:nvSpPr>
          <p:spPr bwMode="auto">
            <a:xfrm>
              <a:off x="2805" y="9750"/>
              <a:ext cx="1080" cy="1080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300" name="Freeform 15"/>
            <p:cNvSpPr>
              <a:spLocks/>
            </p:cNvSpPr>
            <p:nvPr/>
          </p:nvSpPr>
          <p:spPr bwMode="auto">
            <a:xfrm>
              <a:off x="3343" y="9653"/>
              <a:ext cx="544" cy="1272"/>
            </a:xfrm>
            <a:custGeom>
              <a:avLst/>
              <a:gdLst>
                <a:gd name="T0" fmla="*/ 2 w 544"/>
                <a:gd name="T1" fmla="*/ 82 h 1272"/>
                <a:gd name="T2" fmla="*/ 17 w 544"/>
                <a:gd name="T3" fmla="*/ 607 h 1272"/>
                <a:gd name="T4" fmla="*/ 32 w 544"/>
                <a:gd name="T5" fmla="*/ 1177 h 1272"/>
                <a:gd name="T6" fmla="*/ 77 w 544"/>
                <a:gd name="T7" fmla="*/ 1177 h 1272"/>
                <a:gd name="T8" fmla="*/ 257 w 544"/>
                <a:gd name="T9" fmla="*/ 1117 h 1272"/>
                <a:gd name="T10" fmla="*/ 497 w 544"/>
                <a:gd name="T11" fmla="*/ 862 h 1272"/>
                <a:gd name="T12" fmla="*/ 527 w 544"/>
                <a:gd name="T13" fmla="*/ 532 h 1272"/>
                <a:gd name="T14" fmla="*/ 392 w 544"/>
                <a:gd name="T15" fmla="*/ 262 h 1272"/>
                <a:gd name="T16" fmla="*/ 182 w 544"/>
                <a:gd name="T17" fmla="*/ 127 h 1272"/>
                <a:gd name="T18" fmla="*/ 32 w 544"/>
                <a:gd name="T19" fmla="*/ 112 h 1272"/>
                <a:gd name="T20" fmla="*/ 2 w 544"/>
                <a:gd name="T21" fmla="*/ 82 h 127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4"/>
                <a:gd name="T34" fmla="*/ 0 h 1272"/>
                <a:gd name="T35" fmla="*/ 544 w 544"/>
                <a:gd name="T36" fmla="*/ 1272 h 127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4" h="1272">
                  <a:moveTo>
                    <a:pt x="2" y="82"/>
                  </a:moveTo>
                  <a:cubicBezTo>
                    <a:pt x="0" y="164"/>
                    <a:pt x="12" y="425"/>
                    <a:pt x="17" y="607"/>
                  </a:cubicBezTo>
                  <a:cubicBezTo>
                    <a:pt x="22" y="789"/>
                    <a:pt x="22" y="1082"/>
                    <a:pt x="32" y="1177"/>
                  </a:cubicBezTo>
                  <a:cubicBezTo>
                    <a:pt x="42" y="1272"/>
                    <a:pt x="40" y="1187"/>
                    <a:pt x="77" y="1177"/>
                  </a:cubicBezTo>
                  <a:cubicBezTo>
                    <a:pt x="114" y="1167"/>
                    <a:pt x="187" y="1169"/>
                    <a:pt x="257" y="1117"/>
                  </a:cubicBezTo>
                  <a:cubicBezTo>
                    <a:pt x="327" y="1065"/>
                    <a:pt x="452" y="959"/>
                    <a:pt x="497" y="862"/>
                  </a:cubicBezTo>
                  <a:cubicBezTo>
                    <a:pt x="542" y="765"/>
                    <a:pt x="544" y="632"/>
                    <a:pt x="527" y="532"/>
                  </a:cubicBezTo>
                  <a:cubicBezTo>
                    <a:pt x="510" y="432"/>
                    <a:pt x="449" y="329"/>
                    <a:pt x="392" y="262"/>
                  </a:cubicBezTo>
                  <a:cubicBezTo>
                    <a:pt x="335" y="195"/>
                    <a:pt x="242" y="152"/>
                    <a:pt x="182" y="127"/>
                  </a:cubicBezTo>
                  <a:cubicBezTo>
                    <a:pt x="122" y="102"/>
                    <a:pt x="62" y="119"/>
                    <a:pt x="32" y="112"/>
                  </a:cubicBezTo>
                  <a:cubicBezTo>
                    <a:pt x="2" y="105"/>
                    <a:pt x="4" y="0"/>
                    <a:pt x="2" y="82"/>
                  </a:cubicBez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5" name="Group 16"/>
          <p:cNvGrpSpPr>
            <a:grpSpLocks/>
          </p:cNvGrpSpPr>
          <p:nvPr/>
        </p:nvGrpSpPr>
        <p:grpSpPr bwMode="auto">
          <a:xfrm>
            <a:off x="914400" y="4648200"/>
            <a:ext cx="701675" cy="742950"/>
            <a:chOff x="7918" y="4289"/>
            <a:chExt cx="1105" cy="1169"/>
          </a:xfrm>
        </p:grpSpPr>
        <p:sp>
          <p:nvSpPr>
            <p:cNvPr id="12297" name="Oval 17"/>
            <p:cNvSpPr>
              <a:spLocks noChangeArrowheads="1"/>
            </p:cNvSpPr>
            <p:nvPr/>
          </p:nvSpPr>
          <p:spPr bwMode="auto">
            <a:xfrm>
              <a:off x="7943" y="4341"/>
              <a:ext cx="1080" cy="1080"/>
            </a:xfrm>
            <a:prstGeom prst="ellipse">
              <a:avLst/>
            </a:prstGeom>
            <a:solidFill>
              <a:srgbClr val="00000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altLang="en-US"/>
            </a:p>
          </p:txBody>
        </p:sp>
        <p:sp>
          <p:nvSpPr>
            <p:cNvPr id="12298" name="Freeform 18"/>
            <p:cNvSpPr>
              <a:spLocks/>
            </p:cNvSpPr>
            <p:nvPr/>
          </p:nvSpPr>
          <p:spPr bwMode="auto">
            <a:xfrm flipH="1">
              <a:off x="7918" y="4289"/>
              <a:ext cx="522" cy="1169"/>
            </a:xfrm>
            <a:custGeom>
              <a:avLst/>
              <a:gdLst>
                <a:gd name="T0" fmla="*/ 100 w 522"/>
                <a:gd name="T1" fmla="*/ 82 h 1169"/>
                <a:gd name="T2" fmla="*/ 295 w 522"/>
                <a:gd name="T3" fmla="*/ 547 h 1169"/>
                <a:gd name="T4" fmla="*/ 115 w 522"/>
                <a:gd name="T5" fmla="*/ 1072 h 1169"/>
                <a:gd name="T6" fmla="*/ 55 w 522"/>
                <a:gd name="T7" fmla="*/ 1132 h 1169"/>
                <a:gd name="T8" fmla="*/ 235 w 522"/>
                <a:gd name="T9" fmla="*/ 1072 h 1169"/>
                <a:gd name="T10" fmla="*/ 475 w 522"/>
                <a:gd name="T11" fmla="*/ 817 h 1169"/>
                <a:gd name="T12" fmla="*/ 505 w 522"/>
                <a:gd name="T13" fmla="*/ 487 h 1169"/>
                <a:gd name="T14" fmla="*/ 370 w 522"/>
                <a:gd name="T15" fmla="*/ 217 h 1169"/>
                <a:gd name="T16" fmla="*/ 160 w 522"/>
                <a:gd name="T17" fmla="*/ 82 h 1169"/>
                <a:gd name="T18" fmla="*/ 10 w 522"/>
                <a:gd name="T19" fmla="*/ 67 h 1169"/>
                <a:gd name="T20" fmla="*/ 100 w 522"/>
                <a:gd name="T21" fmla="*/ 82 h 116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22"/>
                <a:gd name="T34" fmla="*/ 0 h 1169"/>
                <a:gd name="T35" fmla="*/ 522 w 522"/>
                <a:gd name="T36" fmla="*/ 1169 h 116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22" h="1169">
                  <a:moveTo>
                    <a:pt x="100" y="82"/>
                  </a:moveTo>
                  <a:cubicBezTo>
                    <a:pt x="148" y="162"/>
                    <a:pt x="292" y="382"/>
                    <a:pt x="295" y="547"/>
                  </a:cubicBezTo>
                  <a:cubicBezTo>
                    <a:pt x="298" y="712"/>
                    <a:pt x="155" y="975"/>
                    <a:pt x="115" y="1072"/>
                  </a:cubicBezTo>
                  <a:cubicBezTo>
                    <a:pt x="75" y="1169"/>
                    <a:pt x="35" y="1132"/>
                    <a:pt x="55" y="1132"/>
                  </a:cubicBezTo>
                  <a:cubicBezTo>
                    <a:pt x="75" y="1132"/>
                    <a:pt x="165" y="1124"/>
                    <a:pt x="235" y="1072"/>
                  </a:cubicBezTo>
                  <a:cubicBezTo>
                    <a:pt x="305" y="1020"/>
                    <a:pt x="430" y="914"/>
                    <a:pt x="475" y="817"/>
                  </a:cubicBezTo>
                  <a:cubicBezTo>
                    <a:pt x="520" y="720"/>
                    <a:pt x="522" y="587"/>
                    <a:pt x="505" y="487"/>
                  </a:cubicBezTo>
                  <a:cubicBezTo>
                    <a:pt x="488" y="387"/>
                    <a:pt x="427" y="284"/>
                    <a:pt x="370" y="217"/>
                  </a:cubicBezTo>
                  <a:cubicBezTo>
                    <a:pt x="313" y="150"/>
                    <a:pt x="220" y="107"/>
                    <a:pt x="160" y="82"/>
                  </a:cubicBezTo>
                  <a:cubicBezTo>
                    <a:pt x="100" y="57"/>
                    <a:pt x="20" y="67"/>
                    <a:pt x="10" y="67"/>
                  </a:cubicBezTo>
                  <a:cubicBezTo>
                    <a:pt x="0" y="67"/>
                    <a:pt x="48" y="0"/>
                    <a:pt x="100" y="82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6" name="Oval 19"/>
          <p:cNvSpPr>
            <a:spLocks noChangeArrowheads="1"/>
          </p:cNvSpPr>
          <p:nvPr/>
        </p:nvSpPr>
        <p:spPr bwMode="auto">
          <a:xfrm>
            <a:off x="6477000" y="4648200"/>
            <a:ext cx="685800" cy="685800"/>
          </a:xfrm>
          <a:prstGeom prst="ellipse">
            <a:avLst/>
          </a:prstGeom>
          <a:solidFill>
            <a:srgbClr val="00000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458200" cy="4191000"/>
          </a:xfrm>
        </p:spPr>
        <p:txBody>
          <a:bodyPr/>
          <a:lstStyle/>
          <a:p>
            <a:r>
              <a:rPr lang="en-US" altLang="en-US" sz="3200" b="1" smtClean="0"/>
              <a:t>6. Why do we see phases of the moon?</a:t>
            </a:r>
            <a:br>
              <a:rPr lang="en-US" altLang="en-US" sz="3200" b="1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2400" b="1" smtClean="0"/>
              <a:t>A</a:t>
            </a:r>
            <a:r>
              <a:rPr lang="en-US" altLang="en-US" sz="2400" smtClean="0"/>
              <a:t>	The Earth’s shadow on the moon changes over the 	month.</a:t>
            </a:r>
            <a:br>
              <a:rPr lang="en-US" altLang="en-US" sz="2400" smtClean="0"/>
            </a:br>
            <a:r>
              <a:rPr lang="en-US" altLang="en-US" sz="2400" b="1" smtClean="0"/>
              <a:t>B</a:t>
            </a:r>
            <a:r>
              <a:rPr lang="en-US" altLang="en-US" sz="2400" smtClean="0"/>
              <a:t>	The distance to the moon changes slightly as it 	revolves around the Earth.</a:t>
            </a:r>
            <a:br>
              <a:rPr lang="en-US" altLang="en-US" sz="2400" smtClean="0"/>
            </a:br>
            <a:r>
              <a:rPr lang="en-US" altLang="en-US" sz="2400" b="1" smtClean="0"/>
              <a:t>C</a:t>
            </a:r>
            <a:r>
              <a:rPr lang="en-US" altLang="en-US" sz="2400" smtClean="0"/>
              <a:t>	The part of the moon’s sunlit side that we can see 	from Earth changes.</a:t>
            </a:r>
            <a:br>
              <a:rPr lang="en-US" altLang="en-US" sz="2400" smtClean="0"/>
            </a:br>
            <a:r>
              <a:rPr lang="en-US" altLang="en-US" sz="2400" b="1" smtClean="0"/>
              <a:t>D</a:t>
            </a:r>
            <a:r>
              <a:rPr lang="en-US" altLang="en-US" sz="2400" smtClean="0"/>
              <a:t>	Sometimes no part of the moon reflects light from the 	sun.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1295400"/>
            <a:ext cx="8458200" cy="4191000"/>
          </a:xfrm>
        </p:spPr>
        <p:txBody>
          <a:bodyPr/>
          <a:lstStyle/>
          <a:p>
            <a:r>
              <a:rPr lang="en-US" altLang="en-US" sz="3200" b="1" smtClean="0"/>
              <a:t>6. Why do we see phases of the moon?</a:t>
            </a:r>
            <a:br>
              <a:rPr lang="en-US" altLang="en-US" sz="3200" b="1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2400" b="1" smtClean="0"/>
              <a:t>A</a:t>
            </a:r>
            <a:r>
              <a:rPr lang="en-US" altLang="en-US" sz="2400" smtClean="0"/>
              <a:t>	The Earth’s shadow on the moon changes over the 	month.</a:t>
            </a:r>
            <a:br>
              <a:rPr lang="en-US" altLang="en-US" sz="2400" smtClean="0"/>
            </a:br>
            <a:r>
              <a:rPr lang="en-US" altLang="en-US" sz="2400" b="1" smtClean="0"/>
              <a:t>B</a:t>
            </a:r>
            <a:r>
              <a:rPr lang="en-US" altLang="en-US" sz="2400" smtClean="0"/>
              <a:t>	The distance to the moon changes slightly as it 	revolves around the Earth.</a:t>
            </a:r>
            <a:br>
              <a:rPr lang="en-US" altLang="en-US" sz="2400" smtClean="0"/>
            </a:br>
            <a:r>
              <a:rPr lang="en-US" altLang="en-US" sz="2400" b="1" smtClean="0">
                <a:solidFill>
                  <a:srgbClr val="FF0000"/>
                </a:solidFill>
              </a:rPr>
              <a:t>C</a:t>
            </a:r>
            <a:r>
              <a:rPr lang="en-US" altLang="en-US" sz="2400" smtClean="0">
                <a:solidFill>
                  <a:srgbClr val="FF0000"/>
                </a:solidFill>
              </a:rPr>
              <a:t>	The part of the moon’s sunlit side that we can see 	from Earth changes.</a:t>
            </a:r>
            <a:r>
              <a:rPr lang="en-US" altLang="en-US" sz="2400" smtClean="0"/>
              <a:t/>
            </a:r>
            <a:br>
              <a:rPr lang="en-US" altLang="en-US" sz="2400" smtClean="0"/>
            </a:br>
            <a:r>
              <a:rPr lang="en-US" altLang="en-US" sz="2400" b="1" smtClean="0"/>
              <a:t>D</a:t>
            </a:r>
            <a:r>
              <a:rPr lang="en-US" altLang="en-US" sz="2400" smtClean="0"/>
              <a:t>	Sometimes no part of the moon reflects light from the 	sun.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tx1"/>
                </a:solidFill>
              </a:rPr>
              <a:t>1. A student observed the apparent shape of the moon every night for a period of 60 days.  On Day 10 the student observed a full moon.  On which other day did the student most likely observe a full moon?</a:t>
            </a: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A 	Day 20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B 	Day 30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C	Day 40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D 	Day 50</a:t>
            </a:r>
            <a:r>
              <a:rPr lang="en-US" altLang="en-US" sz="3200" smtClean="0">
                <a:solidFill>
                  <a:schemeClr val="tx1"/>
                </a:solidFill>
              </a:rPr>
              <a:t/>
            </a:r>
            <a:br>
              <a:rPr lang="en-US" altLang="en-US" sz="3200" smtClean="0">
                <a:solidFill>
                  <a:schemeClr val="tx1"/>
                </a:solidFill>
              </a:rPr>
            </a:br>
            <a:endParaRPr lang="en-US" altLang="en-US" sz="3200" smtClean="0">
              <a:solidFill>
                <a:schemeClr val="tx1"/>
              </a:solidFill>
            </a:endParaRPr>
          </a:p>
        </p:txBody>
      </p:sp>
      <p:sp>
        <p:nvSpPr>
          <p:cNvPr id="3075" name="Rectangle 1"/>
          <p:cNvSpPr>
            <a:spLocks noChangeArrowheads="1"/>
          </p:cNvSpPr>
          <p:nvPr/>
        </p:nvSpPr>
        <p:spPr bwMode="auto">
          <a:xfrm>
            <a:off x="228600" y="304800"/>
            <a:ext cx="34591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200" b="1">
                <a:solidFill>
                  <a:srgbClr val="FF0000"/>
                </a:solidFill>
              </a:rPr>
              <a:t>2011—STAAR™ Released Test Questions, #8</a:t>
            </a:r>
            <a:endParaRPr lang="en-US" altLang="en-US" sz="12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chemeClr val="tx1"/>
                </a:solidFill>
              </a:rPr>
              <a:t>1. A student observed the apparent shape of the moon every night for a period of 60 days.  On Day 10 the student observed a full moon.  On which other day did the student most likely observe a full moon?</a:t>
            </a: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A 	Day 20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B 	Day 30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rgbClr val="FF0000"/>
                </a:solidFill>
              </a:rPr>
              <a:t>C	Day 40</a:t>
            </a: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D 	Day 50</a:t>
            </a:r>
            <a:r>
              <a:rPr lang="en-US" altLang="en-US" sz="3200" smtClean="0">
                <a:solidFill>
                  <a:schemeClr val="tx1"/>
                </a:solidFill>
              </a:rPr>
              <a:t/>
            </a:r>
            <a:br>
              <a:rPr lang="en-US" altLang="en-US" sz="3200" smtClean="0">
                <a:solidFill>
                  <a:schemeClr val="tx1"/>
                </a:solidFill>
              </a:rPr>
            </a:br>
            <a:endParaRPr lang="en-US" altLang="en-US" sz="3200" smtClean="0">
              <a:solidFill>
                <a:schemeClr val="tx1"/>
              </a:solidFill>
            </a:endParaRPr>
          </a:p>
        </p:txBody>
      </p:sp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228600" y="304800"/>
            <a:ext cx="34591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1200" b="1">
                <a:solidFill>
                  <a:srgbClr val="FF0000"/>
                </a:solidFill>
              </a:rPr>
              <a:t>2011—STAAR™ Released Test Questions, #8</a:t>
            </a:r>
            <a:endParaRPr lang="en-US" altLang="en-US" sz="1200">
              <a:solidFill>
                <a:srgbClr val="FF0000"/>
              </a:solidFill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838200" y="5562600"/>
            <a:ext cx="731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**Because a full lunar cycle takes about 30 days – so 10 + 30 = 40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1"/>
                </a:solidFill>
              </a:rPr>
              <a:t>2. Which phase of the moon would have been seen most recently BEFORE the phase shown in the picture below?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A					C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B					D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3200" smtClean="0">
                <a:solidFill>
                  <a:schemeClr val="tx1"/>
                </a:solidFill>
              </a:rPr>
              <a:t/>
            </a:r>
            <a:br>
              <a:rPr lang="en-US" altLang="en-US" sz="3200" smtClean="0">
                <a:solidFill>
                  <a:schemeClr val="tx1"/>
                </a:solidFill>
              </a:rPr>
            </a:br>
            <a:endParaRPr lang="en-US" altLang="en-US" sz="3200" smtClean="0">
              <a:solidFill>
                <a:schemeClr val="tx1"/>
              </a:solidFill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3124200" y="2514600"/>
            <a:ext cx="186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Waxing Gibbous</a:t>
            </a:r>
          </a:p>
        </p:txBody>
      </p:sp>
      <p:sp>
        <p:nvSpPr>
          <p:cNvPr id="5124" name="Rectangle 15"/>
          <p:cNvSpPr>
            <a:spLocks noChangeArrowheads="1"/>
          </p:cNvSpPr>
          <p:nvPr/>
        </p:nvSpPr>
        <p:spPr bwMode="auto">
          <a:xfrm>
            <a:off x="1981200" y="3352800"/>
            <a:ext cx="1350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 New Moon</a:t>
            </a:r>
          </a:p>
        </p:txBody>
      </p:sp>
      <p:sp>
        <p:nvSpPr>
          <p:cNvPr id="5125" name="Rectangle 16"/>
          <p:cNvSpPr>
            <a:spLocks noChangeArrowheads="1"/>
          </p:cNvSpPr>
          <p:nvPr/>
        </p:nvSpPr>
        <p:spPr bwMode="auto">
          <a:xfrm>
            <a:off x="2057400" y="4495800"/>
            <a:ext cx="155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Third Quarter</a:t>
            </a:r>
          </a:p>
        </p:txBody>
      </p: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6781800" y="3276600"/>
            <a:ext cx="119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Full Moon</a:t>
            </a:r>
          </a:p>
        </p:txBody>
      </p:sp>
      <p:sp>
        <p:nvSpPr>
          <p:cNvPr id="5127" name="Rectangle 22"/>
          <p:cNvSpPr>
            <a:spLocks noChangeArrowheads="1"/>
          </p:cNvSpPr>
          <p:nvPr/>
        </p:nvSpPr>
        <p:spPr bwMode="auto">
          <a:xfrm>
            <a:off x="6705600" y="4572000"/>
            <a:ext cx="1881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/>
              <a:t>First Quarter</a:t>
            </a:r>
          </a:p>
        </p:txBody>
      </p:sp>
      <p:pic>
        <p:nvPicPr>
          <p:cNvPr id="5128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048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124200"/>
            <a:ext cx="9906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419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42672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12192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tx1"/>
                </a:solidFill>
              </a:rPr>
              <a:t>2. Which phase of the moon would have been seen most recently BEFORE the phase shown in the picture below?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A					C</a:t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/>
            </a:r>
            <a:br>
              <a:rPr lang="en-US" altLang="en-US" sz="2800" smtClean="0">
                <a:solidFill>
                  <a:schemeClr val="tx1"/>
                </a:solidFill>
              </a:rPr>
            </a:br>
            <a:r>
              <a:rPr lang="en-US" altLang="en-US" sz="2800" smtClean="0">
                <a:solidFill>
                  <a:schemeClr val="tx1"/>
                </a:solidFill>
              </a:rPr>
              <a:t>B					</a:t>
            </a:r>
            <a:r>
              <a:rPr lang="en-US" altLang="en-US" sz="2800" smtClean="0">
                <a:solidFill>
                  <a:srgbClr val="FF0000"/>
                </a:solidFill>
              </a:rPr>
              <a:t>D</a:t>
            </a:r>
            <a:br>
              <a:rPr lang="en-US" altLang="en-US" sz="2800" smtClean="0">
                <a:solidFill>
                  <a:srgbClr val="FF0000"/>
                </a:solidFill>
              </a:rPr>
            </a:br>
            <a:r>
              <a:rPr lang="en-US" altLang="en-US" sz="3200" smtClean="0">
                <a:solidFill>
                  <a:schemeClr val="tx1"/>
                </a:solidFill>
              </a:rPr>
              <a:t/>
            </a:r>
            <a:br>
              <a:rPr lang="en-US" altLang="en-US" sz="3200" smtClean="0">
                <a:solidFill>
                  <a:schemeClr val="tx1"/>
                </a:solidFill>
              </a:rPr>
            </a:br>
            <a:endParaRPr lang="en-US" altLang="en-US" sz="3200" smtClean="0">
              <a:solidFill>
                <a:schemeClr val="tx1"/>
              </a:solidFill>
            </a:endParaRP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3124200" y="2514600"/>
            <a:ext cx="1868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Waxing Gibbous</a:t>
            </a:r>
          </a:p>
        </p:txBody>
      </p:sp>
      <p:sp>
        <p:nvSpPr>
          <p:cNvPr id="6148" name="Rectangle 15"/>
          <p:cNvSpPr>
            <a:spLocks noChangeArrowheads="1"/>
          </p:cNvSpPr>
          <p:nvPr/>
        </p:nvSpPr>
        <p:spPr bwMode="auto">
          <a:xfrm>
            <a:off x="1981200" y="3352800"/>
            <a:ext cx="13509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 New Moon</a:t>
            </a:r>
          </a:p>
        </p:txBody>
      </p:sp>
      <p:sp>
        <p:nvSpPr>
          <p:cNvPr id="6149" name="Rectangle 16"/>
          <p:cNvSpPr>
            <a:spLocks noChangeArrowheads="1"/>
          </p:cNvSpPr>
          <p:nvPr/>
        </p:nvSpPr>
        <p:spPr bwMode="auto">
          <a:xfrm>
            <a:off x="2057400" y="4495800"/>
            <a:ext cx="15573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Third Quarter</a:t>
            </a:r>
          </a:p>
        </p:txBody>
      </p:sp>
      <p:sp>
        <p:nvSpPr>
          <p:cNvPr id="6150" name="Rectangle 18"/>
          <p:cNvSpPr>
            <a:spLocks noChangeArrowheads="1"/>
          </p:cNvSpPr>
          <p:nvPr/>
        </p:nvSpPr>
        <p:spPr bwMode="auto">
          <a:xfrm>
            <a:off x="6781800" y="3276600"/>
            <a:ext cx="11969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en-US"/>
              <a:t>Full Moon</a:t>
            </a:r>
          </a:p>
        </p:txBody>
      </p:sp>
      <p:sp>
        <p:nvSpPr>
          <p:cNvPr id="6151" name="Rectangle 22"/>
          <p:cNvSpPr>
            <a:spLocks noChangeArrowheads="1"/>
          </p:cNvSpPr>
          <p:nvPr/>
        </p:nvSpPr>
        <p:spPr bwMode="auto">
          <a:xfrm>
            <a:off x="6705600" y="4572000"/>
            <a:ext cx="18811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First Quarter</a:t>
            </a:r>
          </a:p>
        </p:txBody>
      </p:sp>
      <p:pic>
        <p:nvPicPr>
          <p:cNvPr id="6152" name="Picture 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5240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2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90600" y="3048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2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124200"/>
            <a:ext cx="990600" cy="96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4419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2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90600" y="4267200"/>
            <a:ext cx="990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3. What causes the phases of the moon?</a:t>
            </a:r>
            <a:br>
              <a:rPr lang="en-US" altLang="en-US" sz="3200" b="1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b="1" smtClean="0"/>
              <a:t>A 	</a:t>
            </a:r>
            <a:r>
              <a:rPr lang="en-US" altLang="en-US" sz="3200" smtClean="0"/>
              <a:t>The Earth orbiting the moon</a:t>
            </a:r>
            <a:br>
              <a:rPr lang="en-US" altLang="en-US" sz="3200" smtClean="0"/>
            </a:br>
            <a:r>
              <a:rPr lang="en-US" altLang="en-US" sz="3200" b="1" smtClean="0"/>
              <a:t>B</a:t>
            </a:r>
            <a:r>
              <a:rPr lang="en-US" altLang="en-US" sz="3200" smtClean="0"/>
              <a:t> 	The sun reflecting the moon</a:t>
            </a:r>
            <a:br>
              <a:rPr lang="en-US" altLang="en-US" sz="3200" smtClean="0"/>
            </a:br>
            <a:r>
              <a:rPr lang="en-US" altLang="en-US" sz="3200" b="1" smtClean="0"/>
              <a:t>C 	</a:t>
            </a:r>
            <a:r>
              <a:rPr lang="en-US" altLang="en-US" sz="3200" smtClean="0"/>
              <a:t>The moon rotating on its axis</a:t>
            </a:r>
            <a:br>
              <a:rPr lang="en-US" altLang="en-US" sz="3200" smtClean="0"/>
            </a:br>
            <a:r>
              <a:rPr lang="en-US" altLang="en-US" sz="3200" b="1" smtClean="0"/>
              <a:t>D 	</a:t>
            </a:r>
            <a:r>
              <a:rPr lang="en-US" altLang="en-US" sz="3200" smtClean="0"/>
              <a:t>The moon orbiting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3. What causes the phases of the moon?</a:t>
            </a:r>
            <a:br>
              <a:rPr lang="en-US" altLang="en-US" sz="3200" b="1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b="1" smtClean="0"/>
              <a:t>A 	</a:t>
            </a:r>
            <a:r>
              <a:rPr lang="en-US" altLang="en-US" sz="3200" smtClean="0"/>
              <a:t>The Earth orbiting the moon</a:t>
            </a:r>
            <a:br>
              <a:rPr lang="en-US" altLang="en-US" sz="3200" smtClean="0"/>
            </a:br>
            <a:r>
              <a:rPr lang="en-US" altLang="en-US" sz="3200" b="1" smtClean="0"/>
              <a:t>B</a:t>
            </a:r>
            <a:r>
              <a:rPr lang="en-US" altLang="en-US" sz="3200" smtClean="0"/>
              <a:t> 	The sun reflecting the moon</a:t>
            </a:r>
            <a:br>
              <a:rPr lang="en-US" altLang="en-US" sz="3200" smtClean="0"/>
            </a:br>
            <a:r>
              <a:rPr lang="en-US" altLang="en-US" sz="3200" b="1" smtClean="0"/>
              <a:t>C 	</a:t>
            </a:r>
            <a:r>
              <a:rPr lang="en-US" altLang="en-US" sz="3200" smtClean="0"/>
              <a:t>The moon rotating on its axis</a:t>
            </a:r>
            <a:br>
              <a:rPr lang="en-US" altLang="en-US" sz="3200" smtClean="0"/>
            </a:br>
            <a:r>
              <a:rPr lang="en-US" altLang="en-US" sz="3200" b="1" smtClean="0">
                <a:solidFill>
                  <a:srgbClr val="FF0000"/>
                </a:solidFill>
              </a:rPr>
              <a:t>D 	</a:t>
            </a:r>
            <a:r>
              <a:rPr lang="en-US" altLang="en-US" sz="3200" smtClean="0">
                <a:solidFill>
                  <a:srgbClr val="FF0000"/>
                </a:solidFill>
              </a:rPr>
              <a:t>The moon orbiting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4. Which is the correct order of the moon phases?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b="1" smtClean="0"/>
              <a:t>A 	</a:t>
            </a:r>
            <a:r>
              <a:rPr lang="en-US" altLang="en-US" sz="3200" smtClean="0"/>
              <a:t>1, 2, 3, 4</a:t>
            </a:r>
            <a:br>
              <a:rPr lang="en-US" altLang="en-US" sz="3200" smtClean="0"/>
            </a:br>
            <a:r>
              <a:rPr lang="en-US" altLang="en-US" sz="3200" b="1" smtClean="0"/>
              <a:t>B 	</a:t>
            </a:r>
            <a:r>
              <a:rPr lang="en-US" altLang="en-US" sz="3200" smtClean="0"/>
              <a:t>2, 3, 4, 1</a:t>
            </a:r>
            <a:br>
              <a:rPr lang="en-US" altLang="en-US" sz="3200" smtClean="0"/>
            </a:br>
            <a:r>
              <a:rPr lang="en-US" altLang="en-US" sz="3200" b="1" smtClean="0"/>
              <a:t>C 	</a:t>
            </a:r>
            <a:r>
              <a:rPr lang="en-US" altLang="en-US" sz="3200" smtClean="0"/>
              <a:t>3, 2, 1, 4</a:t>
            </a:r>
            <a:br>
              <a:rPr lang="en-US" altLang="en-US" sz="3200" smtClean="0"/>
            </a:br>
            <a:r>
              <a:rPr lang="en-US" altLang="en-US" sz="3200" b="1" smtClean="0"/>
              <a:t>D 	</a:t>
            </a:r>
            <a:r>
              <a:rPr lang="en-US" altLang="en-US" sz="3200" smtClean="0"/>
              <a:t>4, 3, 2, 1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"/>
            <a:ext cx="49498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1676400"/>
            <a:ext cx="8229600" cy="4191000"/>
          </a:xfrm>
        </p:spPr>
        <p:txBody>
          <a:bodyPr/>
          <a:lstStyle/>
          <a:p>
            <a:pPr eaLnBrk="1" hangingPunct="1"/>
            <a:r>
              <a:rPr lang="en-US" altLang="en-US" sz="3200" b="1" smtClean="0"/>
              <a:t>4. Which is the correct order of the moon phases?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b="1" smtClean="0"/>
              <a:t>A 	</a:t>
            </a:r>
            <a:r>
              <a:rPr lang="en-US" altLang="en-US" sz="3200" smtClean="0"/>
              <a:t>1, 2, 3, 4</a:t>
            </a:r>
            <a:br>
              <a:rPr lang="en-US" altLang="en-US" sz="3200" smtClean="0"/>
            </a:br>
            <a:r>
              <a:rPr lang="en-US" altLang="en-US" sz="3200" b="1" smtClean="0">
                <a:solidFill>
                  <a:srgbClr val="FF0000"/>
                </a:solidFill>
              </a:rPr>
              <a:t>B 	</a:t>
            </a:r>
            <a:r>
              <a:rPr lang="en-US" altLang="en-US" sz="3200" smtClean="0">
                <a:solidFill>
                  <a:srgbClr val="FF0000"/>
                </a:solidFill>
              </a:rPr>
              <a:t>2, 3, 4, 1</a:t>
            </a:r>
            <a:r>
              <a:rPr lang="en-US" altLang="en-US" sz="3200" smtClean="0"/>
              <a:t/>
            </a:r>
            <a:br>
              <a:rPr lang="en-US" altLang="en-US" sz="3200" smtClean="0"/>
            </a:br>
            <a:r>
              <a:rPr lang="en-US" altLang="en-US" sz="3200" b="1" smtClean="0"/>
              <a:t>C 	</a:t>
            </a:r>
            <a:r>
              <a:rPr lang="en-US" altLang="en-US" sz="3200" smtClean="0"/>
              <a:t>3, 2, 1, 4</a:t>
            </a:r>
            <a:br>
              <a:rPr lang="en-US" altLang="en-US" sz="3200" smtClean="0"/>
            </a:br>
            <a:r>
              <a:rPr lang="en-US" altLang="en-US" sz="3200" b="1" smtClean="0"/>
              <a:t>D 	</a:t>
            </a:r>
            <a:r>
              <a:rPr lang="en-US" altLang="en-US" sz="3200" smtClean="0"/>
              <a:t>4, 3, 2, 1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"/>
            <a:ext cx="49498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d_1934_slide">
  <a:themeElements>
    <a:clrScheme name="ind_1934_slide 1">
      <a:dk1>
        <a:srgbClr val="000000"/>
      </a:dk1>
      <a:lt1>
        <a:srgbClr val="BDEFCE"/>
      </a:lt1>
      <a:dk2>
        <a:srgbClr val="000000"/>
      </a:dk2>
      <a:lt2>
        <a:srgbClr val="808080"/>
      </a:lt2>
      <a:accent1>
        <a:srgbClr val="CEFFE7"/>
      </a:accent1>
      <a:accent2>
        <a:srgbClr val="00FA7F"/>
      </a:accent2>
      <a:accent3>
        <a:srgbClr val="DBF6E3"/>
      </a:accent3>
      <a:accent4>
        <a:srgbClr val="000000"/>
      </a:accent4>
      <a:accent5>
        <a:srgbClr val="E3FFF1"/>
      </a:accent5>
      <a:accent6>
        <a:srgbClr val="00E372"/>
      </a:accent6>
      <a:hlink>
        <a:srgbClr val="003315"/>
      </a:hlink>
      <a:folHlink>
        <a:srgbClr val="006B21"/>
      </a:folHlink>
    </a:clrScheme>
    <a:fontScheme name="ind_1934_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nd_1934_slide 1">
        <a:dk1>
          <a:srgbClr val="000000"/>
        </a:dk1>
        <a:lt1>
          <a:srgbClr val="BDEFCE"/>
        </a:lt1>
        <a:dk2>
          <a:srgbClr val="000000"/>
        </a:dk2>
        <a:lt2>
          <a:srgbClr val="808080"/>
        </a:lt2>
        <a:accent1>
          <a:srgbClr val="CEFFE7"/>
        </a:accent1>
        <a:accent2>
          <a:srgbClr val="00FA7F"/>
        </a:accent2>
        <a:accent3>
          <a:srgbClr val="DBF6E3"/>
        </a:accent3>
        <a:accent4>
          <a:srgbClr val="000000"/>
        </a:accent4>
        <a:accent5>
          <a:srgbClr val="E3FFF1"/>
        </a:accent5>
        <a:accent6>
          <a:srgbClr val="00E372"/>
        </a:accent6>
        <a:hlink>
          <a:srgbClr val="003315"/>
        </a:hlink>
        <a:folHlink>
          <a:srgbClr val="006B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34_slide 2">
        <a:dk1>
          <a:srgbClr val="000000"/>
        </a:dk1>
        <a:lt1>
          <a:srgbClr val="BDEFCE"/>
        </a:lt1>
        <a:dk2>
          <a:srgbClr val="000000"/>
        </a:dk2>
        <a:lt2>
          <a:srgbClr val="808080"/>
        </a:lt2>
        <a:accent1>
          <a:srgbClr val="85BD00"/>
        </a:accent1>
        <a:accent2>
          <a:srgbClr val="0084D6"/>
        </a:accent2>
        <a:accent3>
          <a:srgbClr val="DBF6E3"/>
        </a:accent3>
        <a:accent4>
          <a:srgbClr val="000000"/>
        </a:accent4>
        <a:accent5>
          <a:srgbClr val="C2DBAA"/>
        </a:accent5>
        <a:accent6>
          <a:srgbClr val="0077C2"/>
        </a:accent6>
        <a:hlink>
          <a:srgbClr val="007525"/>
        </a:hlink>
        <a:folHlink>
          <a:srgbClr val="002C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34_slide 3">
        <a:dk1>
          <a:srgbClr val="000000"/>
        </a:dk1>
        <a:lt1>
          <a:srgbClr val="BDEFCE"/>
        </a:lt1>
        <a:dk2>
          <a:srgbClr val="000000"/>
        </a:dk2>
        <a:lt2>
          <a:srgbClr val="808080"/>
        </a:lt2>
        <a:accent1>
          <a:srgbClr val="CC5E00"/>
        </a:accent1>
        <a:accent2>
          <a:srgbClr val="00AD3C"/>
        </a:accent2>
        <a:accent3>
          <a:srgbClr val="DBF6E3"/>
        </a:accent3>
        <a:accent4>
          <a:srgbClr val="000000"/>
        </a:accent4>
        <a:accent5>
          <a:srgbClr val="E2B6AA"/>
        </a:accent5>
        <a:accent6>
          <a:srgbClr val="009C35"/>
        </a:accent6>
        <a:hlink>
          <a:srgbClr val="5C0E00"/>
        </a:hlink>
        <a:folHlink>
          <a:srgbClr val="6100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34_slide 4">
        <a:dk1>
          <a:srgbClr val="000000"/>
        </a:dk1>
        <a:lt1>
          <a:srgbClr val="BDEFCE"/>
        </a:lt1>
        <a:dk2>
          <a:srgbClr val="000000"/>
        </a:dk2>
        <a:lt2>
          <a:srgbClr val="808080"/>
        </a:lt2>
        <a:accent1>
          <a:srgbClr val="00853A"/>
        </a:accent1>
        <a:accent2>
          <a:srgbClr val="B8AB00"/>
        </a:accent2>
        <a:accent3>
          <a:srgbClr val="DBF6E3"/>
        </a:accent3>
        <a:accent4>
          <a:srgbClr val="000000"/>
        </a:accent4>
        <a:accent5>
          <a:srgbClr val="AAC2AE"/>
        </a:accent5>
        <a:accent6>
          <a:srgbClr val="A69B00"/>
        </a:accent6>
        <a:hlink>
          <a:srgbClr val="520E00"/>
        </a:hlink>
        <a:folHlink>
          <a:srgbClr val="1C00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34_sli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EFFE7"/>
        </a:accent1>
        <a:accent2>
          <a:srgbClr val="00FA7F"/>
        </a:accent2>
        <a:accent3>
          <a:srgbClr val="FFFFFF"/>
        </a:accent3>
        <a:accent4>
          <a:srgbClr val="000000"/>
        </a:accent4>
        <a:accent5>
          <a:srgbClr val="E3FFF1"/>
        </a:accent5>
        <a:accent6>
          <a:srgbClr val="00E372"/>
        </a:accent6>
        <a:hlink>
          <a:srgbClr val="003315"/>
        </a:hlink>
        <a:folHlink>
          <a:srgbClr val="006B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34_sli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85BD00"/>
        </a:accent1>
        <a:accent2>
          <a:srgbClr val="0084D6"/>
        </a:accent2>
        <a:accent3>
          <a:srgbClr val="FFFFFF"/>
        </a:accent3>
        <a:accent4>
          <a:srgbClr val="000000"/>
        </a:accent4>
        <a:accent5>
          <a:srgbClr val="C2DBAA"/>
        </a:accent5>
        <a:accent6>
          <a:srgbClr val="0077C2"/>
        </a:accent6>
        <a:hlink>
          <a:srgbClr val="007525"/>
        </a:hlink>
        <a:folHlink>
          <a:srgbClr val="002C4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34_sli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5E00"/>
        </a:accent1>
        <a:accent2>
          <a:srgbClr val="00AD3C"/>
        </a:accent2>
        <a:accent3>
          <a:srgbClr val="FFFFFF"/>
        </a:accent3>
        <a:accent4>
          <a:srgbClr val="000000"/>
        </a:accent4>
        <a:accent5>
          <a:srgbClr val="E2B6AA"/>
        </a:accent5>
        <a:accent6>
          <a:srgbClr val="009C35"/>
        </a:accent6>
        <a:hlink>
          <a:srgbClr val="5C0E00"/>
        </a:hlink>
        <a:folHlink>
          <a:srgbClr val="6100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d_1934_slid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853A"/>
        </a:accent1>
        <a:accent2>
          <a:srgbClr val="B8AB00"/>
        </a:accent2>
        <a:accent3>
          <a:srgbClr val="FFFFFF"/>
        </a:accent3>
        <a:accent4>
          <a:srgbClr val="000000"/>
        </a:accent4>
        <a:accent5>
          <a:srgbClr val="AAC2AE"/>
        </a:accent5>
        <a:accent6>
          <a:srgbClr val="A69B00"/>
        </a:accent6>
        <a:hlink>
          <a:srgbClr val="520E00"/>
        </a:hlink>
        <a:folHlink>
          <a:srgbClr val="1C00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ind_1934_slide</Template>
  <TotalTime>457</TotalTime>
  <Words>323</Words>
  <Application>Microsoft Office PowerPoint</Application>
  <PresentationFormat>On-screen Show (4:3)</PresentationFormat>
  <Paragraphs>32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ind_1934_slide</vt:lpstr>
      <vt:lpstr>Lunar Phases Review</vt:lpstr>
      <vt:lpstr>1. A student observed the apparent shape of the moon every night for a period of 60 days.  On Day 10 the student observed a full moon.  On which other day did the student most likely observe a full moon?  A  Day 20 B  Day 30 C Day 40 D  Day 50 </vt:lpstr>
      <vt:lpstr>1. A student observed the apparent shape of the moon every night for a period of 60 days.  On Day 10 the student observed a full moon.  On which other day did the student most likely observe a full moon?  A  Day 20 B  Day 30 C Day 40 D  Day 50 </vt:lpstr>
      <vt:lpstr>2. Which phase of the moon would have been seen most recently BEFORE the phase shown in the picture below?    A     C   B     D  </vt:lpstr>
      <vt:lpstr>2. Which phase of the moon would have been seen most recently BEFORE the phase shown in the picture below?    A     C   B     D  </vt:lpstr>
      <vt:lpstr>3. What causes the phases of the moon?  A  The Earth orbiting the moon B  The sun reflecting the moon C  The moon rotating on its axis D  The moon orbiting the Earth</vt:lpstr>
      <vt:lpstr>3. What causes the phases of the moon?  A  The Earth orbiting the moon B  The sun reflecting the moon C  The moon rotating on its axis D  The moon orbiting the Earth</vt:lpstr>
      <vt:lpstr>4. Which is the correct order of the moon phases?  A  1, 2, 3, 4 B  2, 3, 4, 1 C  3, 2, 1, 4 D  4, 3, 2, 1</vt:lpstr>
      <vt:lpstr>4. Which is the correct order of the moon phases?  A  1, 2, 3, 4 B  2, 3, 4, 1 C  3, 2, 1, 4 D  4, 3, 2, 1</vt:lpstr>
      <vt:lpstr>5. What phase of the moon will come next?   A      C     Waxing Crescent     Third Quarter    B      D     Waxing Gibbous     New Moon </vt:lpstr>
      <vt:lpstr>5. What phase of the moon will come next?   A      C     Waxing Crescent     Third Quarter    B      D     Waxing Gibbous     New Moon </vt:lpstr>
      <vt:lpstr>6. Why do we see phases of the moon?  A The Earth’s shadow on the moon changes over the  month. B The distance to the moon changes slightly as it  revolves around the Earth. C The part of the moon’s sunlit side that we can see  from Earth changes. D Sometimes no part of the moon reflects light from the  sun.</vt:lpstr>
      <vt:lpstr>6. Why do we see phases of the moon?  A The Earth’s shadow on the moon changes over the  month. B The distance to the moon changes slightly as it  revolves around the Earth. C The part of the moon’s sunlit side that we can see  from Earth changes. D Sometimes no part of the moon reflects light from the  sun.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Shirley Willingham</dc:creator>
  <cp:lastModifiedBy>Peter</cp:lastModifiedBy>
  <cp:revision>75</cp:revision>
  <dcterms:created xsi:type="dcterms:W3CDTF">2008-03-23T22:09:27Z</dcterms:created>
  <dcterms:modified xsi:type="dcterms:W3CDTF">2015-02-08T14:27:46Z</dcterms:modified>
</cp:coreProperties>
</file>