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72" r:id="rId3"/>
    <p:sldId id="280" r:id="rId4"/>
    <p:sldId id="282" r:id="rId5"/>
    <p:sldId id="281" r:id="rId6"/>
    <p:sldId id="270" r:id="rId7"/>
    <p:sldId id="259" r:id="rId8"/>
    <p:sldId id="261" r:id="rId9"/>
    <p:sldId id="262" r:id="rId10"/>
    <p:sldId id="263" r:id="rId11"/>
    <p:sldId id="275" r:id="rId12"/>
    <p:sldId id="276" r:id="rId13"/>
    <p:sldId id="278" r:id="rId14"/>
    <p:sldId id="277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FF"/>
    <a:srgbClr val="CCFF33"/>
    <a:srgbClr val="00CC00"/>
    <a:srgbClr val="FFFF00"/>
    <a:srgbClr val="00FF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578" autoAdjust="0"/>
    <p:restoredTop sz="90053" autoAdjust="0"/>
  </p:normalViewPr>
  <p:slideViewPr>
    <p:cSldViewPr>
      <p:cViewPr>
        <p:scale>
          <a:sx n="90" d="100"/>
          <a:sy n="90" d="100"/>
        </p:scale>
        <p:origin x="-426" y="9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9E0666-4450-42D6-BA67-EC429FA02A81}" type="datetimeFigureOut">
              <a:rPr lang="en-US" smtClean="0"/>
              <a:t>8/8/2014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AF4C7E-B9EA-4F14-9CD2-D2BEDD842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8790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2F915858-AC08-4DFD-B316-927ACD8310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11996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F89AFCF-26BD-4D9E-AE43-86B072D977AC}" type="slidenum">
              <a:rPr lang="en-US" altLang="en-US" sz="1200"/>
              <a:pPr eaLnBrk="1" hangingPunct="1"/>
              <a:t>1</a:t>
            </a:fld>
            <a:endParaRPr lang="en-US" altLang="en-US" sz="120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SEM, bee image from: http://biology.duke.edu/dukeinsects/semgallery.php</a:t>
            </a:r>
          </a:p>
          <a:p>
            <a:r>
              <a:rPr lang="en-US" dirty="0" smtClean="0"/>
              <a:t>Avian</a:t>
            </a:r>
            <a:r>
              <a:rPr lang="en-US" baseline="0" dirty="0" smtClean="0"/>
              <a:t> flu virus (image) from:  http://heamed.tumblr.com/ </a:t>
            </a:r>
          </a:p>
          <a:p>
            <a:r>
              <a:rPr lang="en-US" baseline="0" dirty="0" smtClean="0"/>
              <a:t>(SEM) T-cell infected by HIV:  http://www.visualphotos.com/image/1x6064148/sem_of_t-cell_infected_with_aids_virus </a:t>
            </a:r>
          </a:p>
          <a:p>
            <a:r>
              <a:rPr lang="en-US" baseline="0" dirty="0" smtClean="0"/>
              <a:t>RBC:  http://leavingbio.net/blood.htm  = RBC platelet  </a:t>
            </a:r>
            <a:r>
              <a:rPr lang="en-US" baseline="0" smtClean="0"/>
              <a:t>white blood cell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915858-AC08-4DFD-B316-927ACD8310A6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17231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5188864-0BF5-4A56-8463-1E309EAC83BF}" type="slidenum">
              <a:rPr lang="en-US" altLang="en-US" sz="1200"/>
              <a:pPr eaLnBrk="1" hangingPunct="1"/>
              <a:t>7</a:t>
            </a:fld>
            <a:endParaRPr lang="en-US" altLang="en-US" sz="120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BC72C0B-218C-4E4B-8349-C1602C23D7D7}" type="slidenum">
              <a:rPr lang="en-US" altLang="en-US" sz="1200"/>
              <a:pPr eaLnBrk="1" hangingPunct="1"/>
              <a:t>8</a:t>
            </a:fld>
            <a:endParaRPr lang="en-US" altLang="en-US" sz="120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52E5E08-11F4-49FE-86FB-D13F00B60894}" type="slidenum">
              <a:rPr lang="en-US" altLang="en-US" sz="1200"/>
              <a:pPr eaLnBrk="1" hangingPunct="1"/>
              <a:t>9</a:t>
            </a:fld>
            <a:endParaRPr lang="en-US" altLang="en-US" sz="120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85F0DEB-5A71-4B81-9BA4-7C59C93CDB6B}" type="slidenum">
              <a:rPr lang="en-US" altLang="en-US" sz="1200"/>
              <a:pPr eaLnBrk="1" hangingPunct="1"/>
              <a:t>10</a:t>
            </a:fld>
            <a:endParaRPr lang="en-US" altLang="en-US" sz="120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5BFD28-CFC7-41CB-B824-B7C07224F22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ADFB56-4D14-4860-B20B-CBB22B96824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545332-0F1A-49D7-AEC5-891C8984B60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4CC009-5F1D-4765-8F96-BB963706D04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34C03A-3615-416F-8727-F5DD3FAA4F1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FE97F1-F0CE-4DEB-AFCA-CF9842927B3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E8427E-7A82-4CD3-A837-350AA14B60B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DC0DC-299A-4768-BF96-5EC4AAEB72D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D4AB2F-E70F-4B61-8604-DC7CBA5D487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F3E0EB-65F6-4822-AFA3-B6738D63DBD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1F60D0BF-4E9A-4B1A-B1E6-97A16C8DBB0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22D73F08-3F68-4BFB-94B7-F967EE1C027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j041085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200400"/>
            <a:ext cx="2743200" cy="269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WordArt 5"/>
          <p:cNvSpPr>
            <a:spLocks noChangeArrowheads="1" noChangeShapeType="1" noTextEdit="1"/>
          </p:cNvSpPr>
          <p:nvPr/>
        </p:nvSpPr>
        <p:spPr bwMode="auto">
          <a:xfrm>
            <a:off x="457200" y="381000"/>
            <a:ext cx="8153400" cy="32004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 spc="-18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effectLst>
                  <a:outerShdw dist="125724" dir="18900000" algn="ctr" rotWithShape="0">
                    <a:srgbClr val="00CC00"/>
                  </a:outerShdw>
                </a:effectLst>
                <a:latin typeface="Cooper Black"/>
              </a:rPr>
              <a:t>Microscope</a:t>
            </a:r>
          </a:p>
        </p:txBody>
      </p:sp>
      <p:sp>
        <p:nvSpPr>
          <p:cNvPr id="2052" name="WordArt 7"/>
          <p:cNvSpPr>
            <a:spLocks noChangeArrowheads="1" noChangeShapeType="1" noTextEdit="1"/>
          </p:cNvSpPr>
          <p:nvPr/>
        </p:nvSpPr>
        <p:spPr bwMode="auto">
          <a:xfrm>
            <a:off x="3581400" y="3429000"/>
            <a:ext cx="4800600" cy="25146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 spc="-18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effectLst>
                  <a:outerShdw dist="125724" dir="18900000" algn="ctr" rotWithShape="0">
                    <a:srgbClr val="00CC00"/>
                  </a:outerShdw>
                </a:effectLst>
                <a:latin typeface="Cooper Black"/>
              </a:rPr>
              <a:t>Basics</a:t>
            </a:r>
          </a:p>
        </p:txBody>
      </p:sp>
      <p:sp>
        <p:nvSpPr>
          <p:cNvPr id="2053" name="Text Box 8"/>
          <p:cNvSpPr txBox="1">
            <a:spLocks noChangeArrowheads="1"/>
          </p:cNvSpPr>
          <p:nvPr/>
        </p:nvSpPr>
        <p:spPr bwMode="auto">
          <a:xfrm>
            <a:off x="228600" y="6096000"/>
            <a:ext cx="3810000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500" dirty="0" smtClean="0"/>
              <a:t>By: Kaitlyn Schroeder; ETEAMS 2014</a:t>
            </a:r>
            <a:r>
              <a:rPr lang="en-US" altLang="en-US" sz="1200" dirty="0" smtClean="0"/>
              <a:t/>
            </a:r>
            <a:br>
              <a:rPr lang="en-US" altLang="en-US" sz="1200" dirty="0" smtClean="0"/>
            </a:br>
            <a:r>
              <a:rPr lang="en-US" altLang="en-US" sz="1200" dirty="0" smtClean="0"/>
              <a:t>Modified from </a:t>
            </a:r>
            <a:r>
              <a:rPr lang="en-US" altLang="en-US" sz="1200" dirty="0" err="1" smtClean="0"/>
              <a:t>Trimpe</a:t>
            </a:r>
            <a:r>
              <a:rPr lang="en-US" altLang="en-US" sz="1200" dirty="0" smtClean="0"/>
              <a:t> </a:t>
            </a:r>
            <a:r>
              <a:rPr lang="en-US" altLang="en-US" sz="1200" dirty="0"/>
              <a:t>2005    http://sciencespot.net/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DC0DC-299A-4768-BF96-5EC4AAEB72D6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305800" cy="1143000"/>
          </a:xfrm>
        </p:spPr>
        <p:txBody>
          <a:bodyPr/>
          <a:lstStyle/>
          <a:p>
            <a:r>
              <a:rPr lang="en-US" altLang="en-US" dirty="0" smtClean="0"/>
              <a:t>Microscope Care: Storage </a:t>
            </a:r>
          </a:p>
        </p:txBody>
      </p:sp>
      <p:sp>
        <p:nvSpPr>
          <p:cNvPr id="6147" name="Text Box 1027"/>
          <p:cNvSpPr txBox="1">
            <a:spLocks noChangeArrowheads="1"/>
          </p:cNvSpPr>
          <p:nvPr/>
        </p:nvSpPr>
        <p:spPr bwMode="auto">
          <a:xfrm>
            <a:off x="304800" y="1600200"/>
            <a:ext cx="5562600" cy="5139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46075" indent="-346075" algn="just" eaLnBrk="1" hangingPunct="1">
              <a:spcBef>
                <a:spcPts val="1200"/>
              </a:spcBef>
              <a:buFont typeface="+mj-lt"/>
              <a:buAutoNum type="arabicPeriod"/>
            </a:pPr>
            <a:r>
              <a:rPr lang="en-US" altLang="en-US" dirty="0" smtClean="0">
                <a:latin typeface="+mn-lt"/>
              </a:rPr>
              <a:t>Scopes should be covered (</a:t>
            </a:r>
            <a:r>
              <a:rPr lang="en-US" altLang="en-US" u="sng" dirty="0" smtClean="0">
                <a:latin typeface="+mn-lt"/>
              </a:rPr>
              <a:t>dustcover</a:t>
            </a:r>
            <a:r>
              <a:rPr lang="en-US" altLang="en-US" dirty="0" smtClean="0">
                <a:latin typeface="+mn-lt"/>
              </a:rPr>
              <a:t>) and stored in a cabinet to protect the lenses, </a:t>
            </a:r>
            <a:r>
              <a:rPr lang="en-US" altLang="en-US" dirty="0">
                <a:latin typeface="+mn-lt"/>
              </a:rPr>
              <a:t>l</a:t>
            </a:r>
            <a:r>
              <a:rPr lang="en-US" altLang="en-US" dirty="0" smtClean="0">
                <a:latin typeface="+mn-lt"/>
              </a:rPr>
              <a:t>ight and stage from dust. </a:t>
            </a:r>
          </a:p>
          <a:p>
            <a:pPr marL="346075" indent="-346075" algn="just" eaLnBrk="1" hangingPunct="1">
              <a:spcBef>
                <a:spcPts val="1200"/>
              </a:spcBef>
              <a:buFont typeface="+mj-lt"/>
              <a:buAutoNum type="arabicPeriod"/>
            </a:pPr>
            <a:r>
              <a:rPr lang="en-US" altLang="en-US" dirty="0" smtClean="0">
                <a:latin typeface="+mn-lt"/>
              </a:rPr>
              <a:t>Cords should be wrapped around the </a:t>
            </a:r>
            <a:r>
              <a:rPr lang="en-US" altLang="en-US" u="sng" dirty="0" smtClean="0">
                <a:latin typeface="+mn-lt"/>
              </a:rPr>
              <a:t>back of the arm, or bundled loosely.</a:t>
            </a:r>
            <a:endParaRPr lang="en-US" altLang="en-US" dirty="0" smtClean="0">
              <a:latin typeface="+mn-lt"/>
            </a:endParaRPr>
          </a:p>
          <a:p>
            <a:pPr marL="346075" indent="-346075" algn="just" eaLnBrk="1" hangingPunct="1">
              <a:spcBef>
                <a:spcPts val="1200"/>
              </a:spcBef>
              <a:buFont typeface="+mj-lt"/>
              <a:buAutoNum type="arabicPeriod"/>
            </a:pPr>
            <a:r>
              <a:rPr lang="en-US" altLang="en-US" dirty="0" smtClean="0">
                <a:latin typeface="+mn-lt"/>
              </a:rPr>
              <a:t>Power button should be “off”. </a:t>
            </a:r>
          </a:p>
          <a:p>
            <a:pPr marL="346075" indent="-346075" algn="just" eaLnBrk="1" hangingPunct="1">
              <a:spcBef>
                <a:spcPts val="1200"/>
              </a:spcBef>
              <a:buFont typeface="+mj-lt"/>
              <a:buAutoNum type="arabicPeriod"/>
            </a:pPr>
            <a:r>
              <a:rPr lang="en-US" altLang="en-US" dirty="0" smtClean="0">
                <a:latin typeface="+mn-lt"/>
              </a:rPr>
              <a:t>Stage should be at lowest level. </a:t>
            </a:r>
          </a:p>
          <a:p>
            <a:pPr marL="346075" indent="-346075" algn="just" eaLnBrk="1" hangingPunct="1">
              <a:spcBef>
                <a:spcPts val="1200"/>
              </a:spcBef>
              <a:buFont typeface="+mj-lt"/>
              <a:buAutoNum type="arabicPeriod"/>
            </a:pPr>
            <a:r>
              <a:rPr lang="en-US" altLang="en-US" dirty="0" smtClean="0">
                <a:latin typeface="+mn-lt"/>
              </a:rPr>
              <a:t>Nose piece should be turned so that the smallest/lowest power lens is above the stage. If there is an empty lens slot, the empty slot should be above the stage.</a:t>
            </a:r>
          </a:p>
        </p:txBody>
      </p:sp>
      <p:pic>
        <p:nvPicPr>
          <p:cNvPr id="3074" name="Picture 2" descr="http://www.bmelabandscience.com/store/images/Product%20Info/micro_dustcov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4560" y="762000"/>
            <a:ext cx="1496291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data:image/jpeg;base64,/9j/4AAQSkZJRgABAQAAAQABAAD/2wCEAAkGBxQTEhUUEhQWFBUVFBYXFRYXFBUUFRUYFxQWFhQUFRUYHCggGBwlHBQUITEhJSkrLi4uFx8zODMsNygtLisBCgoKDg0OGhAQFywcHBwsLCwsLCwtLCwsLCwsLCwsLCwsLCwsLCwsLCwsLCw3LCwsLCwsLCwsLCwsLCwsLCwsLP/AABEIAOkAwAMBIgACEQEDEQH/xAAcAAAABwEBAAAAAAAAAAAAAAAAAQMEBQYHAgj/xABIEAABAwIDBAYFCQQJBAMAAAABAAIDBBESITEFBkFRBxNhcYGRIjJSobEUI0JicrLB0fAzkpPSJCVDU3OCg6LCFTWj8TRjZP/EABkBAAMBAQEAAAAAAAAAAAAAAAABAgMEBf/EACURAQEBAQACAgAFBQAAAAAAAAABEQIDMRIhBEFCYbETIlJx8P/aAAwDAQACEQMRAD8A1xBBBIwRSHJGuJE4ROPim1/SPcE5GqavPpnuWkRS0RTmFMqd2ZTqIpU4WXLguggG3SMk02PYfcV2UJYsv1kuY3XGeo1VE6SM0QLmu4gEDxtf4JHau1IadhknkbG3mTmexo1JWT719KMkoMdEDG3QyH9o6/Fo+iPeluDGgbz7301E3512KS2UTbF57/Z8VRKXpRqJKgERtEAeCWAYnmM+iRj5g56diqex91ZqhxkkJaCbue6+fMknVTFdtGkom4Ih1sliCeFjqEtPG0iUyAGM2aRfHxIPsjh3lKQ04bk0W58yeZPErOeiLfA1BkppfWHpwuv6wPrs7xkf8x5Kx7yb8U9KSwESyDVocLNOdg488tE9LE7tavFPDJM4YhG0uw3ALrDQE8VRNy+kJ9RUmKoDGtk/ZFuQa72CT61+B596qlVX1W1ABKLYHuOIOIY1trFmDQ2IviUBtyjZTPa2OXHlnY2LHA5WI/WSnVY9HuKRLs1AbkbxitpWvJ+cZ6Eo+sBk7/MM/NTWPK6pKLpHWI71Ktd71HzNuWlo+lZP2q6k+QCCAWDUFxIu0k45pwqKyaVPrg8wR5Z/mnblw2EPNjfLNaS4gzhkGO3Ej4f+1JRwnuSjWtboB+Pmg6RRetVI7DQERkSSCkwfmCDfPLLI+B5rM9498pdnN+TMiLpWC3WvJc1zSSWSAXuSe3Q3WmKodJGwRPB1zW4pIQSRbN0erh3ttiHjzTlwMe+T1e0ZccjnPPM6AcgNAFPP2LS0UZMr8UtsrW9E8D258Ex2lvmQ0R07BGAMzw058VXPkskpxSEjtI9I9zeHimEjtreuaf0GjAPZZp/6UfTbLvnIb9n5qQghawWaLdup8SnMUJd3c0gRp/mjcZd1xYHK+X6sSl5aKNkJxvs8Zxi2ZBOh/PuXUr2MFtSonalc+Z4xZluTbcQdQff5oBR+2ZWxiKI4WG5cRe5J0JPuTFlKXa5k/FS+zNmVEuFscd47+k53ottfNt/PRaBsfYUMBu0Yne06xI7hwTnOi1WOiislhrTGGPLZBglAB9DDcte7lY3H+ZbRK5RuznixIsCTc2Gp5nmnTjdXJiK7vmL/AKyKVdJ2JnJJYtJ5288vxSwkAyKZJZBBBYtQJSASkzskmCALk2CrlNE5Cn1JSElW3gU4p9PFPooVQQQUKBBESuS9Adosfj2fmkHzAalMqjaICAxXpA2C2grcQHzM+J0XENIPptHLCSPBwUSyrYfpea2uvgZUFgmja9sbxI0PF7OAIBA55rHOkLYnySpOAWilu+Pk3P02eBPkU8uaNLRhgGIkHu0TWq2kdG5KusmI0Nk4jnJysSToACSe4BIzl8hOq6pYHyODYxiPuHaTwUlQbuPdZ05wD2B6x7zwVlo4WxjCxoaOQ/HmqnKbUxTyuDGhxxEAAnmeafUsiiWnJSGzB6QurJY6HIJ31iQwok0ktqPOE21AuO/UfBKtfjLDzsfNNKp+qT2JLdtuLDa3ebj3KiXRBBBxsLrnbG1Q/PuUdXNbJ6LiQPd4ruqqALkkDiSq8doTTutTR3b/AHrhZp+zzW3EZ9U5qN325GKR0bhncG48W3zS09dWR5NZFJ24ns91jbzTatqGUYZJWTkF5LWNDfRJAuSRa9hcZ9oU7SyMkaHscHtIuHNIIPiFPk636PmIyOvrz/YwD/Vk/lSVXtatjAJhhN3BoAkeTc6agKxgJhtugE0LmOJGYII1BBuFkpWqbe+pfKIhBFjPN7/jb4KbxVx+hTD/AFJf5U33YpWMFsAxNuAbZgXvYHkrEgIN9FVHUw9zHPv4FzbKF2nMKVpkkbI52gxDIdxGQHarsicARYgEcjmPJP8A0Jm/agbB2+ZyQ4WIF7j3hPts0rJ2YXta+2YDgDY9impd24Ll0bRE8i12j0T3tUNtKgnjzw4m825j8wr8dyZafky3eZioVOwqN5N4GtItfCS3O2ehXFPSQw/so2tPPU+ZzXFfUESO4aHzA/Ipk6oWnUjKbp6ZbpRjlXq+ouMINu3llmfAe8pnS7YkYeDm30PDuKjV40GBt1KUcdiq1sbeGF9g49W7k7TwKuFEARcEEcwQR5hOEmYBdqTkFktSiwXU0SZVCyi6Y0kmCYcnWB88ipaWJREzDjHYR8VcS0RNdozYWp0o/akIObibWWHPtrVdDDO4uf8AsmnJv947t+qFZadtgL5ZKLjbicABYDQcghtLaLjijprPlBAcBn1eK9iRx0+F1p1USGG/bqeaMQysEktiYmtNpGk2GIEaDS44rNY6XaOzpMMWMOLcZjtixN9rq+PhmtMe6Oh9J1qiscCRexEYOpceA08lndbtKWqqCYnGWUEdZMDaOJuIacAPisquLNu70nxvGCtb1Mg1cA7Ae9pzaexXmnrI5mYontkadCxwcPcsr2xuTPVwurGyguL8MbHDCZGjLFf9aKkbPqqmne4R443AgPAuMxoHDmkHoqmpwCnayDZPStLEQ2qhxt4ub6L29tjr+tVo2wd6KWsF6eZrnWuWE4ZG97DmkEwggUSANGHLlBAMdpbDp6gfORi/tDIqmbW6PHtu6B+MeydfNaCjBT2h5o25E9kjmSNcxwys4Fp5ki/DTPsTCCYg55jt4L05tPZkFS3DURMkHaMx3HULPtu9EbHXdRylpP8AZy+k3wfr53QGWQ1YxAZE30tfETkBl+CuW6bqhlTE1wkga99iHRvbG/InAMYsHG3BJ7qbqOpK9jtoN6hkd3Rvf+xkkyDQJfV43sSDktD39baic8axvie062IkGY8CjQloKpmPqw4F4Gbb5p6Qsvo9quZGakEOlBkkcDkHH0cLQB3nLsV82BtF00WKTDiy9XLItBGXitZdRTwxpN9K22icBJSyKiTqJ7QRY6I0awaoiSlLHX4HQqDr6mWASPpo29a0AuebkuZq4WHraXy0N1cZWXFlGTQW9Ydye6TKaejl2k7+jOMdK7OWZ2cl75sz9c62Iy5q21exGw0joKN3UFgD8dg9zncOsuPSxWcCfJWFrA0YWgNGdgBYZm5yCiN5bsixtB1NyMz49ieBUtk7Vq4z1ck8ErImEhsj2wyRkcjkHDsIPeEzp9nddRdYf2j6gl7uJvc+5Vih2RLXVTnBjg1gLruYQ0keq0E8Sfgr5u6w/IRiBb8+7Iix05FTfpUuxUt59khtPTPMYF8QLg4lzwCPWFlX6enDHYm4geBBNx3HUK8b6xtNLTC59YtbkOPNU8UbwbHTvCjLfS+bJ7W3YnSLUwENltPH9bKQD6ruPiFomwt8aWqsGSBj/wC7f6LvC+TvBYhI1jPWuO8pnPWNGTLHuRNh3nmzXppBYFsLpCrKawxCaPiyW5y5NeMx71p+7/SJR1NmueIJD9GQgAnk1+hVMrMW5GiCNBAjRI0B0TcWIDgdQRcHvBWe9J+yGRUnWQF0LQ8B8TXHqXtcfY0aQbHK3FaAqV0wPts1/wBuP7wQGbF5EAJ1ccu292rT9yW4acg69Y4eQA/BZi9w6ujB0LmX7gXErQd1qnFRskGhllaR2gg38QVpz7KrHPVAJg+qKbOlXTTda4zXlBBBc7YYSNXEXNy1GaWRhAQobzy70HTN9pv7wUD0obxCkZC0sLuuL7kECwjwZeOMeSzo76s4Ru8wq0saZtCoaPpN/eCpm89e4YepqBCC4lzDgc1zvazzBVWqd5g76B8woqeua91yHZcMvgjRianmMjm9dUNeyM3YwYQAeZI1Sc1VGXWxtvyvnc6KK+Xs/uwe8WP+0hdN2s1rS0RNLXG5aSbE876g9oKfzz1C+JntWXGXWvYZDLXmmdFTYr3OEXtex+HkpwbRpiLGmdY//oeo6afJgY1owgg3xHFc5Xz4KbdVPoTqRoFzKQPsn811HTxOB+cLuHq8U2me5wscI7QHX97lzGSwajO55aJBe+ineSdlXHTPeXxShwwuN8DgLgsJzGhFlru3dtRUseOS5JNmMaLve7WzR+rLCtw3D/qlIRbOQ6fYctI6UdmyOdBUNvgibI19r3ZiLSHHI+iQCCewK/HzOu5Kju2TYjazpKqrnq6QNb9cSOd42sAl6DpNlDgKilIB4xh4P7rtfNVJm0Luv8ocLEWOMXJuQdW8j70oK44nE1Lj6uH52O9xre4yC7r4eMz4/wAub59f5fw2rZu0I542yxODmO0PbxBHAjkqd0yn+rnf4jPvBOOjGjkZDM998Ms2OO9rkYQHOy5nzsi6VYcdHh5vb8VweTmc9WR083ZtZbXn5ql8PuuV+3LjP/TmW41Ep9zVntbcRwg6te0f7XLSdx3WoWD/AO159zQjn2d9Jeno+actpEcb09jctkJxBBBc7UYRokEAw2tsOnqcPyiFk2C+DGL4cVsVu+w8lmHTBuoyKKnNBS2cZJBJ1MbnEjA3Diw3yvda+ozeiWVtJM6AlsgYS0jUcyO210B5mi2fPG9pqIpI2XzMjHMbobXJA4pOZl5A2M3vkM8r8M1IbVp5nEl8krzf6UrpBfxJUYaAtN3Yh26IDjaMD4nFrjmOR1B0OeaSxHA0+le7ruJGE6WA5Ece8JT5PiObie83PmuZYsI9Y2Gg4duX60QBDERlcns1KLq5LE2dlrkcu/kn2zYnmMyD6LhY88s/wU2ZRJTVDtHBkZPi/JH5D3VS6w8yuXG+uaXdFkCPFcYEBYejj/uVL/iH7jl6OK87dGw/rKm+2fuOXolBK9X7kUMrsToA0nUsc6O/eGm3uQoNyaGF2JsAJGhe50lu4ONlYEFX9TvM2p+HO7gwq3v00GAX9tvxVjVH6YXW2e46fORffChTM9t5eE4+Dlo+7OVNGPrPPmQsuqv2DOx0f3SFpuwZf6PD3O+8Vpx7TfSyQJ5EFGwSKQgetULAgggudsNBBBAGEaIIBAVvbWxKaR5xwROyzuxt/OyqE251G4XMNjcjKSQaE8MSvVSbklQzm6/aPxV59JU9+59G3SI+Mkh/5Jq7ZMDBlEzxGI+ZurRWDIqCq9CiCoHatrZAAchkqZtF5ZcNJAeLOF8jY3AKt9c7UKn7WHpfrtS6EMYnG4z4qwUhyzUBTNu4DtVkghIRBUzul/3Kj+277q3QrDN1W/1hSf4n/ErcSlfZjQXN0FIdKj9MYvs5324/vhXcKmdLX/we+WMebwEBlT2Yqd3Y1jh4FXnYE/8AR4+zF8VS6b9m8fUPuurLu4+8TRy/Face09elypJLqYpdFAULlYKXgtalYkEEFztRoIIIA0EEHHI9yAhZVGO9Yjy8gkd5N5IqVl3XkdewjYW4u0m5yHeqcN/XPd83TZ30dURA+QKtK0VseRVfrosim1Xvu8a07DztUNy9y42VvXT1Jcx1onAX9J7S08LB3PsRKKhq+EqobZYQ5abV0HjyWe71x4ZbfrRHULmo7YsBfK0DmrwyhsLlV7cWHFOfslXTeCPq6aR3YB5myrmfWjr2hNzpy/aVOfo9Z6I7A12ZW4TTBouVgnR+++0qb7Z+45WbfHffrHmOEhzATYgmxtlidbXO9gsqpcq3e1jCQDHlrm99u/q2ke9dUW9bXZloc3i6J2O3a5hAePJZH1xeDie4u5NuB/tTZlRNE8Oa51xoScx3O1CMD0NTVDZGhzHBzToQql0tMvQHsew+TgfwUfuTt/GMYyNw2ZgFhc+rIG8L2N7clNdJTL0f+oz7yQZBs592u7Wn4KZ3dlGKNp+kx/8AtLT+JVd2Q7KQeyHD3FOYmyudTspwXTODgwDmS3XsyzV83LpWa1PZlIL3aD5k/FWiih5o9lbJLGAOsXWztpfjZSTYbLS1EhwjRI1i1BGiRhAJvmAVYrd9I2sxdU/C64acTM7cbXup35N1sTmklpcHNxDUXFrjtWfVPR7VXwibG0ZAlzW5dxZkgmX7SqcWdyTmb356qKYBmbAk63v+BWqnokkOp/8AMP5UrF0TOHEfxQf+CZsqiYCDlYcgTb4phKLE2yWzHolJ4/8Alt8GLg9Do5j+M7+RAVvZW+zGQRxmFzjHGAXYhY2y0UJvBtSKoIcIXNdhuTiBBHLJaC3og+sP4rv5UD0Pj2h/Ff8Ayp/KpxQN2Nsx0z8XVOcXNys4Dv1UlvJveyopzGInMLi2xLgdHXOncrYOh8e0P4r/AOVGeiAe2P4jv5UfK5gxmew5HMmDm+sGyEW1/ZP0TWAZfrQLU4ujR9PNFNcSRsLutYHOc4sc0tJaLC9r6DNZxtHZ3UTOixYgPVdwc06EfDwUmbGc8DZo4JSmqjoTcJuw4TZwuOI08ilRYuJAwtvkL3sOV+KDWjcmow1Lm8Hsz7w5aVv68ChBcbDHHc+IWV7mRF9U236A1K0fpXZi2aWjjLCB/EakTHaF9hKebT8D+a03or2aDI6a1yyMMafZuSXnvNmjzWYUez5XyCCMYpHvDQOFzxJ4ADMr0nu9sGOlgZFFwF3O4vcfWcVcKpDrbZBF15ROhSZaqI7RokazWCNEjQDXZjsiORTwqO2W70nDmFIlBBdAlEUEAaC5Cr2/O9LaCDHYOkeS2Np4kauPYLjzQFksuSvOlX0g1z3YuveM9AbAdwGS0Ho26QnVL/k9UbyWvHJkC62rXW1PagNJRLjrhz9yHWhAG8LKekHdTGesjFnam3FaqZRzTKspQ8c0B52bsiUkhuEkatd6Lh26WI7QnNPuxK4/OOa0cgbrU9rbsxvzsQRo5uRB5gqD+RmJ2GU5E2bJo0ngH+wfcfcpVHW6GyWxO9Ed5Op/JPuloE7McBrjj9zwVL7Mo8KZb/0Tp6ZsLDYvkjFz9FuIFzu2wubdicKkej3dxrS6qc0YnANYewj0nfAeC0SHRR+yOqDGxxnJjQ0AggmwtfPXRPiVrsqMs9lSEk6JcdaiM6Rl0EEFCgQKCMoCKoXWePJS6hnROY4XHHI81MIISCNBAALG+nlzjJSmxwNErdcsR6twy5kA+RWyKA3z3ZZXQGMkNcPVJ0vwvbMd/aUB5thjLh6JaABd1yB8VJ7mX+WQFt7iQHwBzUxU9Fu0GvwiEPF8nNewt77kj4K8bndGclORJM+PHxa27iOQxZDyQF6iOi877arJBPN868WebDG8X9I6WyXpFtLbiFWqro6opHF7o7lxuTjdmeaAyfo4q3u2hCHPc4Z6ucR6p5lego2DCO0X81W9k7h0lPIJIo8LxexxONr5aFWZpAAF9BZAN5oAo2oMRBaWB4IsbgYSOIz1T3a8to78L5qp1VSbiwGuo7ll5O8dHh8U7+6fUEOAkRkmP6LH5lh4hr9cPYdO5OJiy93WJHkq9HVuBN3FCSpd9Fj33OtrDxJWfztdE8XHN+k18tGjfdwPNS2z67rG5+sPW7eTlSmSSg+kwtHeD8E+j2iYiH6gGzhzadfz8E/H5MpefxbP3W9xXJKJrgQCDcEXB5hBdbz4kUEEFCgRoIIBGtpWyxujdiDXixLXFrh2hwzB7VSqzc14ebbQrcOob1xy7Lq9qMrj6RThKxTULqcOAnnkxWzllc+1r+rfT1vcEiaqT23/ALxUlXH4KLLVWENtU+/ru/eP5p+yVx+k794qNtmnMbkA7L3e07zK5c91/Wd5lBrl2SE8JwWu4Od+8UBi5nzK6BXQegIGOnHWuu6RxDuL3Wv3XUl1rhomMH7SQ/Xd8VIqOvFy35/Ed/8AQ262/rtuFHybFpnvxFneA9wHkCpN7Ej1Lb6W7sljfDfyrfn8VP1Qyq9z6SQf2jCOLJHt/HNCh3dp4CHs6xzhoXyvcAe4mykGjO1yuJoDwuVN47kXz5fFb+5WV2I5aKM2nWhpDbXA1P5KXhhsONz7lC7SoHDN2Y5rXweL9XTD8R5t/t5WTdXaIe0x3vbNh7OI8PxU/ZZJSyyRSB8ZILXAgXIBtwPfotXZUAsa8fSAIHeL+5b9z7csSiCCCyWCNBBABRFWcz3qXUPUce8quSqHrNSmJan9Vqe9MyqpEbJZiTK7YgFguguGrsJk6C6CILpqAiKQek4/Xd8SpCyYUWrvtO+JT8o6Ec2Sb2JUInqTINGYS6T4pVMOwEoGAixAIPArgJZiZGrtkR3uBh7OClYhZoaNGiwSQSzUU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6" descr="data:image/jpeg;base64,/9j/4AAQSkZJRgABAQAAAQABAAD/2wCEAAkGBxQTEhUUEhQWFBUVFBYXFRYXFBUUFRUYFxQWFhQUFRUYHCggGBwlHBQUITEhJSkrLi4uFx8zODMsNygtLisBCgoKDg0OGhAQFywcHBwsLCwsLCwtLCwsLCwsLCwsLCwsLCwsLCwsLCwsLCw3LCwsLCwsLCwsLCwsLCwsLCwsLP/AABEIAOkAwAMBIgACEQEDEQH/xAAcAAAABwEBAAAAAAAAAAAAAAAAAQMEBQYHAgj/xABIEAABAwIDBAYFCQQJBAMAAAABAAIDBBESITEFBkFRBxNhcYGRIjJSobEUI0JicrLB0fAzkpPSJCVDU3OCg6LCFTWj8TRjZP/EABkBAAMBAQEAAAAAAAAAAAAAAAABAgMEBf/EACURAQEBAQACAgAFBQAAAAAAAAABEQIDMRIhBEFCYbETIlJx8P/aAAwDAQACEQMRAD8A1xBBBIwRSHJGuJE4ROPim1/SPcE5GqavPpnuWkRS0RTmFMqd2ZTqIpU4WXLguggG3SMk02PYfcV2UJYsv1kuY3XGeo1VE6SM0QLmu4gEDxtf4JHau1IadhknkbG3mTmexo1JWT719KMkoMdEDG3QyH9o6/Fo+iPeluDGgbz7301E3512KS2UTbF57/Z8VRKXpRqJKgERtEAeCWAYnmM+iRj5g56diqex91ZqhxkkJaCbue6+fMknVTFdtGkom4Ih1sliCeFjqEtPG0iUyAGM2aRfHxIPsjh3lKQ04bk0W58yeZPErOeiLfA1BkppfWHpwuv6wPrs7xkf8x5Kx7yb8U9KSwESyDVocLNOdg488tE9LE7tavFPDJM4YhG0uw3ALrDQE8VRNy+kJ9RUmKoDGtk/ZFuQa72CT61+B596qlVX1W1ABKLYHuOIOIY1trFmDQ2IviUBtyjZTPa2OXHlnY2LHA5WI/WSnVY9HuKRLs1AbkbxitpWvJ+cZ6Eo+sBk7/MM/NTWPK6pKLpHWI71Ktd71HzNuWlo+lZP2q6k+QCCAWDUFxIu0k45pwqKyaVPrg8wR5Z/mnblw2EPNjfLNaS4gzhkGO3Ej4f+1JRwnuSjWtboB+Pmg6RRetVI7DQERkSSCkwfmCDfPLLI+B5rM9498pdnN+TMiLpWC3WvJc1zSSWSAXuSe3Q3WmKodJGwRPB1zW4pIQSRbN0erh3ttiHjzTlwMe+T1e0ZccjnPPM6AcgNAFPP2LS0UZMr8UtsrW9E8D258Ex2lvmQ0R07BGAMzw058VXPkskpxSEjtI9I9zeHimEjtreuaf0GjAPZZp/6UfTbLvnIb9n5qQghawWaLdup8SnMUJd3c0gRp/mjcZd1xYHK+X6sSl5aKNkJxvs8Zxi2ZBOh/PuXUr2MFtSonalc+Z4xZluTbcQdQff5oBR+2ZWxiKI4WG5cRe5J0JPuTFlKXa5k/FS+zNmVEuFscd47+k53ottfNt/PRaBsfYUMBu0Yne06xI7hwTnOi1WOiislhrTGGPLZBglAB9DDcte7lY3H+ZbRK5RuznixIsCTc2Gp5nmnTjdXJiK7vmL/AKyKVdJ2JnJJYtJ5288vxSwkAyKZJZBBBYtQJSASkzskmCALk2CrlNE5Cn1JSElW3gU4p9PFPooVQQQUKBBESuS9Adosfj2fmkHzAalMqjaICAxXpA2C2grcQHzM+J0XENIPptHLCSPBwUSyrYfpea2uvgZUFgmja9sbxI0PF7OAIBA55rHOkLYnySpOAWilu+Pk3P02eBPkU8uaNLRhgGIkHu0TWq2kdG5KusmI0Nk4jnJysSToACSe4BIzl8hOq6pYHyODYxiPuHaTwUlQbuPdZ05wD2B6x7zwVlo4WxjCxoaOQ/HmqnKbUxTyuDGhxxEAAnmeafUsiiWnJSGzB6QurJY6HIJ31iQwok0ktqPOE21AuO/UfBKtfjLDzsfNNKp+qT2JLdtuLDa3ebj3KiXRBBBxsLrnbG1Q/PuUdXNbJ6LiQPd4ruqqALkkDiSq8doTTutTR3b/AHrhZp+zzW3EZ9U5qN325GKR0bhncG48W3zS09dWR5NZFJ24ns91jbzTatqGUYZJWTkF5LWNDfRJAuSRa9hcZ9oU7SyMkaHscHtIuHNIIPiFPk636PmIyOvrz/YwD/Vk/lSVXtatjAJhhN3BoAkeTc6agKxgJhtugE0LmOJGYII1BBuFkpWqbe+pfKIhBFjPN7/jb4KbxVx+hTD/AFJf5U33YpWMFsAxNuAbZgXvYHkrEgIN9FVHUw9zHPv4FzbKF2nMKVpkkbI52gxDIdxGQHarsicARYgEcjmPJP8A0Jm/agbB2+ZyQ4WIF7j3hPts0rJ2YXta+2YDgDY9impd24Ll0bRE8i12j0T3tUNtKgnjzw4m825j8wr8dyZafky3eZioVOwqN5N4GtItfCS3O2ehXFPSQw/so2tPPU+ZzXFfUESO4aHzA/Ipk6oWnUjKbp6ZbpRjlXq+ouMINu3llmfAe8pnS7YkYeDm30PDuKjV40GBt1KUcdiq1sbeGF9g49W7k7TwKuFEARcEEcwQR5hOEmYBdqTkFktSiwXU0SZVCyi6Y0kmCYcnWB88ipaWJREzDjHYR8VcS0RNdozYWp0o/akIObibWWHPtrVdDDO4uf8AsmnJv947t+qFZadtgL5ZKLjbicABYDQcghtLaLjijprPlBAcBn1eK9iRx0+F1p1USGG/bqeaMQysEktiYmtNpGk2GIEaDS44rNY6XaOzpMMWMOLcZjtixN9rq+PhmtMe6Oh9J1qiscCRexEYOpceA08lndbtKWqqCYnGWUEdZMDaOJuIacAPisquLNu70nxvGCtb1Mg1cA7Ae9pzaexXmnrI5mYontkadCxwcPcsr2xuTPVwurGyguL8MbHDCZGjLFf9aKkbPqqmne4R443AgPAuMxoHDmkHoqmpwCnayDZPStLEQ2qhxt4ub6L29tjr+tVo2wd6KWsF6eZrnWuWE4ZG97DmkEwggUSANGHLlBAMdpbDp6gfORi/tDIqmbW6PHtu6B+MeydfNaCjBT2h5o25E9kjmSNcxwys4Fp5ki/DTPsTCCYg55jt4L05tPZkFS3DURMkHaMx3HULPtu9EbHXdRylpP8AZy+k3wfr53QGWQ1YxAZE30tfETkBl+CuW6bqhlTE1wkga99iHRvbG/InAMYsHG3BJ7qbqOpK9jtoN6hkd3Rvf+xkkyDQJfV43sSDktD39baic8axvie062IkGY8CjQloKpmPqw4F4Gbb5p6Qsvo9quZGakEOlBkkcDkHH0cLQB3nLsV82BtF00WKTDiy9XLItBGXitZdRTwxpN9K22icBJSyKiTqJ7QRY6I0awaoiSlLHX4HQqDr6mWASPpo29a0AuebkuZq4WHraXy0N1cZWXFlGTQW9Ydye6TKaejl2k7+jOMdK7OWZ2cl75sz9c62Iy5q21exGw0joKN3UFgD8dg9zncOsuPSxWcCfJWFrA0YWgNGdgBYZm5yCiN5bsixtB1NyMz49ieBUtk7Vq4z1ck8ErImEhsj2wyRkcjkHDsIPeEzp9nddRdYf2j6gl7uJvc+5Vih2RLXVTnBjg1gLruYQ0keq0E8Sfgr5u6w/IRiBb8+7Iix05FTfpUuxUt59khtPTPMYF8QLg4lzwCPWFlX6enDHYm4geBBNx3HUK8b6xtNLTC59YtbkOPNU8UbwbHTvCjLfS+bJ7W3YnSLUwENltPH9bKQD6ruPiFomwt8aWqsGSBj/wC7f6LvC+TvBYhI1jPWuO8pnPWNGTLHuRNh3nmzXppBYFsLpCrKawxCaPiyW5y5NeMx71p+7/SJR1NmueIJD9GQgAnk1+hVMrMW5GiCNBAjRI0B0TcWIDgdQRcHvBWe9J+yGRUnWQF0LQ8B8TXHqXtcfY0aQbHK3FaAqV0wPts1/wBuP7wQGbF5EAJ1ccu292rT9yW4acg69Y4eQA/BZi9w6ujB0LmX7gXErQd1qnFRskGhllaR2gg38QVpz7KrHPVAJg+qKbOlXTTda4zXlBBBc7YYSNXEXNy1GaWRhAQobzy70HTN9pv7wUD0obxCkZC0sLuuL7kECwjwZeOMeSzo76s4Ru8wq0saZtCoaPpN/eCpm89e4YepqBCC4lzDgc1zvazzBVWqd5g76B8woqeua91yHZcMvgjRianmMjm9dUNeyM3YwYQAeZI1Sc1VGXWxtvyvnc6KK+Xs/uwe8WP+0hdN2s1rS0RNLXG5aSbE876g9oKfzz1C+JntWXGXWvYZDLXmmdFTYr3OEXtex+HkpwbRpiLGmdY//oeo6afJgY1owgg3xHFc5Xz4KbdVPoTqRoFzKQPsn811HTxOB+cLuHq8U2me5wscI7QHX97lzGSwajO55aJBe+ineSdlXHTPeXxShwwuN8DgLgsJzGhFlru3dtRUseOS5JNmMaLve7WzR+rLCtw3D/qlIRbOQ6fYctI6UdmyOdBUNvgibI19r3ZiLSHHI+iQCCewK/HzOu5Kju2TYjazpKqrnq6QNb9cSOd42sAl6DpNlDgKilIB4xh4P7rtfNVJm0Luv8ocLEWOMXJuQdW8j70oK44nE1Lj6uH52O9xre4yC7r4eMz4/wAub59f5fw2rZu0I542yxODmO0PbxBHAjkqd0yn+rnf4jPvBOOjGjkZDM998Ms2OO9rkYQHOy5nzsi6VYcdHh5vb8VweTmc9WR083ZtZbXn5ql8PuuV+3LjP/TmW41Ep9zVntbcRwg6te0f7XLSdx3WoWD/AO159zQjn2d9Jeno+actpEcb09jctkJxBBBc7UYRokEAw2tsOnqcPyiFk2C+DGL4cVsVu+w8lmHTBuoyKKnNBS2cZJBJ1MbnEjA3Diw3yvda+ozeiWVtJM6AlsgYS0jUcyO210B5mi2fPG9pqIpI2XzMjHMbobXJA4pOZl5A2M3vkM8r8M1IbVp5nEl8krzf6UrpBfxJUYaAtN3Yh26IDjaMD4nFrjmOR1B0OeaSxHA0+le7ruJGE6WA5Ece8JT5PiObie83PmuZYsI9Y2Gg4duX60QBDERlcns1KLq5LE2dlrkcu/kn2zYnmMyD6LhY88s/wU2ZRJTVDtHBkZPi/JH5D3VS6w8yuXG+uaXdFkCPFcYEBYejj/uVL/iH7jl6OK87dGw/rKm+2fuOXolBK9X7kUMrsToA0nUsc6O/eGm3uQoNyaGF2JsAJGhe50lu4ONlYEFX9TvM2p+HO7gwq3v00GAX9tvxVjVH6YXW2e46fORffChTM9t5eE4+Dlo+7OVNGPrPPmQsuqv2DOx0f3SFpuwZf6PD3O+8Vpx7TfSyQJ5EFGwSKQgetULAgggudsNBBBAGEaIIBAVvbWxKaR5xwROyzuxt/OyqE251G4XMNjcjKSQaE8MSvVSbklQzm6/aPxV59JU9+59G3SI+Mkh/5Jq7ZMDBlEzxGI+ZurRWDIqCq9CiCoHatrZAAchkqZtF5ZcNJAeLOF8jY3AKt9c7UKn7WHpfrtS6EMYnG4z4qwUhyzUBTNu4DtVkghIRBUzul/3Kj+277q3QrDN1W/1hSf4n/ErcSlfZjQXN0FIdKj9MYvs5324/vhXcKmdLX/we+WMebwEBlT2Yqd3Y1jh4FXnYE/8AR4+zF8VS6b9m8fUPuurLu4+8TRy/Face09elypJLqYpdFAULlYKXgtalYkEEFztRoIIIA0EEHHI9yAhZVGO9Yjy8gkd5N5IqVl3XkdewjYW4u0m5yHeqcN/XPd83TZ30dURA+QKtK0VseRVfrosim1Xvu8a07DztUNy9y42VvXT1Jcx1onAX9J7S08LB3PsRKKhq+EqobZYQ5abV0HjyWe71x4ZbfrRHULmo7YsBfK0DmrwyhsLlV7cWHFOfslXTeCPq6aR3YB5myrmfWjr2hNzpy/aVOfo9Z6I7A12ZW4TTBouVgnR+++0qb7Z+45WbfHffrHmOEhzATYgmxtlidbXO9gsqpcq3e1jCQDHlrm99u/q2ke9dUW9bXZloc3i6J2O3a5hAePJZH1xeDie4u5NuB/tTZlRNE8Oa51xoScx3O1CMD0NTVDZGhzHBzToQql0tMvQHsew+TgfwUfuTt/GMYyNw2ZgFhc+rIG8L2N7clNdJTL0f+oz7yQZBs592u7Wn4KZ3dlGKNp+kx/8AtLT+JVd2Q7KQeyHD3FOYmyudTspwXTODgwDmS3XsyzV83LpWa1PZlIL3aD5k/FWiih5o9lbJLGAOsXWztpfjZSTYbLS1EhwjRI1i1BGiRhAJvmAVYrd9I2sxdU/C64acTM7cbXup35N1sTmklpcHNxDUXFrjtWfVPR7VXwibG0ZAlzW5dxZkgmX7SqcWdyTmb356qKYBmbAk63v+BWqnokkOp/8AMP5UrF0TOHEfxQf+CZsqiYCDlYcgTb4phKLE2yWzHolJ4/8Alt8GLg9Do5j+M7+RAVvZW+zGQRxmFzjHGAXYhY2y0UJvBtSKoIcIXNdhuTiBBHLJaC3og+sP4rv5UD0Pj2h/Ff8Ayp/KpxQN2Nsx0z8XVOcXNys4Dv1UlvJveyopzGInMLi2xLgdHXOncrYOh8e0P4r/AOVGeiAe2P4jv5UfK5gxmew5HMmDm+sGyEW1/ZP0TWAZfrQLU4ujR9PNFNcSRsLutYHOc4sc0tJaLC9r6DNZxtHZ3UTOixYgPVdwc06EfDwUmbGc8DZo4JSmqjoTcJuw4TZwuOI08ilRYuJAwtvkL3sOV+KDWjcmow1Lm8Hsz7w5aVv68ChBcbDHHc+IWV7mRF9U236A1K0fpXZi2aWjjLCB/EakTHaF9hKebT8D+a03or2aDI6a1yyMMafZuSXnvNmjzWYUez5XyCCMYpHvDQOFzxJ4ADMr0nu9sGOlgZFFwF3O4vcfWcVcKpDrbZBF15ROhSZaqI7RokazWCNEjQDXZjsiORTwqO2W70nDmFIlBBdAlEUEAaC5Cr2/O9LaCDHYOkeS2Np4kauPYLjzQFksuSvOlX0g1z3YuveM9AbAdwGS0Ho26QnVL/k9UbyWvHJkC62rXW1PagNJRLjrhz9yHWhAG8LKekHdTGesjFnam3FaqZRzTKspQ8c0B52bsiUkhuEkatd6Lh26WI7QnNPuxK4/OOa0cgbrU9rbsxvzsQRo5uRB5gqD+RmJ2GU5E2bJo0ngH+wfcfcpVHW6GyWxO9Ed5Op/JPuloE7McBrjj9zwVL7Mo8KZb/0Tp6ZsLDYvkjFz9FuIFzu2wubdicKkej3dxrS6qc0YnANYewj0nfAeC0SHRR+yOqDGxxnJjQ0AggmwtfPXRPiVrsqMs9lSEk6JcdaiM6Rl0EEFCgQKCMoCKoXWePJS6hnROY4XHHI81MIISCNBAALG+nlzjJSmxwNErdcsR6twy5kA+RWyKA3z3ZZXQGMkNcPVJ0vwvbMd/aUB5thjLh6JaABd1yB8VJ7mX+WQFt7iQHwBzUxU9Fu0GvwiEPF8nNewt77kj4K8bndGclORJM+PHxa27iOQxZDyQF6iOi877arJBPN868WebDG8X9I6WyXpFtLbiFWqro6opHF7o7lxuTjdmeaAyfo4q3u2hCHPc4Z6ucR6p5lego2DCO0X81W9k7h0lPIJIo8LxexxONr5aFWZpAAF9BZAN5oAo2oMRBaWB4IsbgYSOIz1T3a8to78L5qp1VSbiwGuo7ll5O8dHh8U7+6fUEOAkRkmP6LH5lh4hr9cPYdO5OJiy93WJHkq9HVuBN3FCSpd9Fj33OtrDxJWfztdE8XHN+k18tGjfdwPNS2z67rG5+sPW7eTlSmSSg+kwtHeD8E+j2iYiH6gGzhzadfz8E/H5MpefxbP3W9xXJKJrgQCDcEXB5hBdbz4kUEEFCgRoIIBGtpWyxujdiDXixLXFrh2hwzB7VSqzc14ebbQrcOob1xy7Lq9qMrj6RThKxTULqcOAnnkxWzllc+1r+rfT1vcEiaqT23/ALxUlXH4KLLVWENtU+/ru/eP5p+yVx+k794qNtmnMbkA7L3e07zK5c91/Wd5lBrl2SE8JwWu4Od+8UBi5nzK6BXQegIGOnHWuu6RxDuL3Wv3XUl1rhomMH7SQ/Xd8VIqOvFy35/Ed/8AQ262/rtuFHybFpnvxFneA9wHkCpN7Ej1Lb6W7sljfDfyrfn8VP1Qyq9z6SQf2jCOLJHt/HNCh3dp4CHs6xzhoXyvcAe4mykGjO1yuJoDwuVN47kXz5fFb+5WV2I5aKM2nWhpDbXA1P5KXhhsONz7lC7SoHDN2Y5rXweL9XTD8R5t/t5WTdXaIe0x3vbNh7OI8PxU/ZZJSyyRSB8ZILXAgXIBtwPfotXZUAsa8fSAIHeL+5b9z7csSiCCCyWCNBBABRFWcz3qXUPUce8quSqHrNSmJan9Vqe9MyqpEbJZiTK7YgFguguGrsJk6C6CILpqAiKQek4/Xd8SpCyYUWrvtO+JT8o6Ec2Sb2JUInqTINGYS6T4pVMOwEoGAixAIPArgJZiZGrtkR3uBh7OClYhZoaNGiwSQSzUUP/Z"/>
          <p:cNvSpPr>
            <a:spLocks noChangeAspect="1" noChangeArrowheads="1"/>
          </p:cNvSpPr>
          <p:nvPr/>
        </p:nvSpPr>
        <p:spPr bwMode="auto">
          <a:xfrm>
            <a:off x="155575" y="-1333500"/>
            <a:ext cx="228600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2" name="Picture 10" descr="http://accu-scope.com/wp-content/uploads/2014/05/3072-Cord-Hanger-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403" y="3124200"/>
            <a:ext cx="1570703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2.bp.blogspot.com/-CuNugZZBfH0/UcuAN116OCI/AAAAAAAAVx8/1keuUZD55R4/s1600/Alcon+Footpedal+New-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1" t="11407" r="63122" b="32765"/>
          <a:stretch/>
        </p:blipFill>
        <p:spPr bwMode="auto">
          <a:xfrm rot="5400000">
            <a:off x="7535645" y="5185180"/>
            <a:ext cx="938048" cy="1398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DC0DC-299A-4768-BF96-5EC4AAEB72D6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04088"/>
            <a:ext cx="7315200" cy="591312"/>
          </a:xfrm>
        </p:spPr>
        <p:txBody>
          <a:bodyPr>
            <a:noAutofit/>
          </a:bodyPr>
          <a:lstStyle/>
          <a:p>
            <a:r>
              <a:rPr lang="en-US" sz="3500" dirty="0" smtClean="0"/>
              <a:t>Using a Microscope: Getting Started </a:t>
            </a:r>
            <a:endParaRPr lang="en-US" sz="35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1447800"/>
            <a:ext cx="4419600" cy="5181600"/>
          </a:xfrm>
        </p:spPr>
        <p:txBody>
          <a:bodyPr>
            <a:normAutofit fontScale="92500" lnSpcReduction="20000"/>
          </a:bodyPr>
          <a:lstStyle/>
          <a:p>
            <a:pPr marL="236538" indent="-236538">
              <a:lnSpc>
                <a:spcPct val="11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altLang="en-US" dirty="0"/>
              <a:t>Gently, wipe </a:t>
            </a:r>
            <a:r>
              <a:rPr lang="en-US" altLang="en-US" dirty="0" smtClean="0"/>
              <a:t>lenses </a:t>
            </a:r>
            <a:r>
              <a:rPr lang="en-US" altLang="en-US" u="sng" dirty="0" smtClean="0"/>
              <a:t>before </a:t>
            </a:r>
            <a:r>
              <a:rPr lang="en-US" altLang="en-US" u="sng" dirty="0"/>
              <a:t>and after </a:t>
            </a:r>
            <a:r>
              <a:rPr lang="en-US" altLang="en-US" dirty="0" smtClean="0"/>
              <a:t>use, as needed. </a:t>
            </a:r>
            <a:r>
              <a:rPr lang="en-US" altLang="en-US" dirty="0"/>
              <a:t>Use </a:t>
            </a:r>
            <a:r>
              <a:rPr lang="en-US" altLang="en-US" u="sng" dirty="0" err="1"/>
              <a:t>Kimwipes</a:t>
            </a:r>
            <a:r>
              <a:rPr lang="en-US" altLang="en-US" u="sng" dirty="0"/>
              <a:t> or lens paper only</a:t>
            </a:r>
            <a:r>
              <a:rPr lang="en-US" altLang="en-US" dirty="0"/>
              <a:t>. </a:t>
            </a:r>
            <a:endParaRPr lang="en-US" altLang="en-US" dirty="0" smtClean="0"/>
          </a:p>
          <a:p>
            <a:pPr marL="708660" lvl="1" indent="-342900">
              <a:lnSpc>
                <a:spcPct val="110000"/>
              </a:lnSpc>
              <a:spcBef>
                <a:spcPts val="600"/>
              </a:spcBef>
            </a:pPr>
            <a:r>
              <a:rPr lang="en-US" altLang="en-US" dirty="0" smtClean="0"/>
              <a:t>Eye Piece: Start in the center of lens and move outwards. </a:t>
            </a:r>
            <a:endParaRPr lang="en-US" altLang="en-US" dirty="0"/>
          </a:p>
          <a:p>
            <a:pPr marL="236538" indent="-236538">
              <a:lnSpc>
                <a:spcPct val="11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altLang="en-US" dirty="0"/>
              <a:t>Plug in your microscope, and turn </a:t>
            </a:r>
            <a:r>
              <a:rPr lang="en-US" altLang="en-US" dirty="0" smtClean="0"/>
              <a:t>power switch </a:t>
            </a:r>
            <a:r>
              <a:rPr lang="en-US" altLang="en-US" dirty="0"/>
              <a:t>“on”. </a:t>
            </a:r>
          </a:p>
          <a:p>
            <a:pPr marL="236538" indent="-236538">
              <a:lnSpc>
                <a:spcPct val="11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altLang="en-US" dirty="0"/>
              <a:t>Rotate the nosepiece to the </a:t>
            </a:r>
            <a:r>
              <a:rPr lang="en-US" altLang="en-US" u="sng" dirty="0"/>
              <a:t>lowest objective</a:t>
            </a:r>
            <a:r>
              <a:rPr lang="en-US" altLang="en-US" dirty="0"/>
              <a:t> into place, if not there already. </a:t>
            </a:r>
          </a:p>
          <a:p>
            <a:pPr marL="510858" lvl="2" indent="-236538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630238" algn="l"/>
              </a:tabLst>
            </a:pPr>
            <a:r>
              <a:rPr lang="en-US" altLang="en-US" dirty="0"/>
              <a:t>Always observe using the </a:t>
            </a:r>
            <a:r>
              <a:rPr lang="en-US" altLang="en-US" u="sng" dirty="0"/>
              <a:t>lowest power </a:t>
            </a:r>
            <a:r>
              <a:rPr lang="en-US" altLang="en-US" dirty="0"/>
              <a:t>objective </a:t>
            </a:r>
            <a:r>
              <a:rPr lang="en-US" altLang="en-US" dirty="0" smtClean="0"/>
              <a:t>1</a:t>
            </a:r>
            <a:r>
              <a:rPr lang="en-US" altLang="en-US" baseline="30000" dirty="0" smtClean="0"/>
              <a:t>st</a:t>
            </a:r>
            <a:r>
              <a:rPr lang="en-US" altLang="en-US" dirty="0" smtClean="0"/>
              <a:t> . </a:t>
            </a:r>
            <a:endParaRPr lang="en-US" altLang="en-US" dirty="0"/>
          </a:p>
          <a:p>
            <a:pPr marL="236538" indent="-236538">
              <a:lnSpc>
                <a:spcPct val="11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altLang="en-US" dirty="0"/>
              <a:t>Place a slide on the stage and secure it using </a:t>
            </a:r>
            <a:r>
              <a:rPr lang="en-US" altLang="en-US" dirty="0" smtClean="0"/>
              <a:t>stage </a:t>
            </a:r>
            <a:r>
              <a:rPr lang="en-US" altLang="en-US" dirty="0"/>
              <a:t>clips. </a:t>
            </a:r>
            <a:endParaRPr lang="en-US" altLang="en-US" dirty="0" smtClean="0"/>
          </a:p>
        </p:txBody>
      </p:sp>
      <p:pic>
        <p:nvPicPr>
          <p:cNvPr id="4104" name="Picture 8" descr="http://ecx.images-amazon.com/images/I/41B2pLiikNL._SX342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600200"/>
            <a:ext cx="1382535" cy="169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microscopy.duke.edu/HOWTO/objective_circle_clea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0532" y="1600200"/>
            <a:ext cx="161925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http://www.microscope.com/media/catalog/product/cache/2/image/9df78eab33525d08d6e5fb8d27136e95/o/m/omano_om157_compound_microscope_stage_fron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113" y="3429000"/>
            <a:ext cx="2946838" cy="294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4CC009-5F1D-4765-8F96-BB963706D048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770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91312"/>
          </a:xfrm>
        </p:spPr>
        <p:txBody>
          <a:bodyPr>
            <a:noAutofit/>
          </a:bodyPr>
          <a:lstStyle/>
          <a:p>
            <a:r>
              <a:rPr lang="en-US" sz="4000" dirty="0" smtClean="0"/>
              <a:t>Using a Microscope: Getting Started 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1447800"/>
            <a:ext cx="4800600" cy="4953000"/>
          </a:xfrm>
        </p:spPr>
        <p:txBody>
          <a:bodyPr>
            <a:normAutofit fontScale="92500" lnSpcReduction="10000"/>
          </a:bodyPr>
          <a:lstStyle/>
          <a:p>
            <a:pPr marL="457200" indent="-457200" algn="just">
              <a:spcBef>
                <a:spcPct val="50000"/>
              </a:spcBef>
              <a:buFont typeface="+mj-lt"/>
              <a:buAutoNum type="arabicPeriod"/>
            </a:pPr>
            <a:r>
              <a:rPr lang="en-US" altLang="en-US" dirty="0" smtClean="0"/>
              <a:t>Use </a:t>
            </a:r>
            <a:r>
              <a:rPr lang="en-US" altLang="en-US" dirty="0"/>
              <a:t>the </a:t>
            </a:r>
            <a:r>
              <a:rPr lang="en-US" altLang="en-US" u="sng" dirty="0"/>
              <a:t>coarse adjustment knob</a:t>
            </a:r>
            <a:r>
              <a:rPr lang="en-US" altLang="en-US" dirty="0"/>
              <a:t> (large knob) to </a:t>
            </a:r>
            <a:r>
              <a:rPr lang="en-US" altLang="en-US" dirty="0" smtClean="0"/>
              <a:t>bring the slide into focus. </a:t>
            </a:r>
          </a:p>
          <a:p>
            <a:pPr marL="457200" indent="-457200" algn="just">
              <a:spcBef>
                <a:spcPct val="50000"/>
              </a:spcBef>
              <a:buFont typeface="+mj-lt"/>
              <a:buAutoNum type="arabicPeriod"/>
            </a:pPr>
            <a:r>
              <a:rPr lang="en-US" altLang="en-US" dirty="0" smtClean="0"/>
              <a:t>Use </a:t>
            </a:r>
            <a:r>
              <a:rPr lang="en-US" altLang="en-US" dirty="0"/>
              <a:t>the </a:t>
            </a:r>
            <a:r>
              <a:rPr lang="en-US" altLang="en-US" u="sng" dirty="0"/>
              <a:t>fine adjustment knob</a:t>
            </a:r>
            <a:r>
              <a:rPr lang="en-US" altLang="en-US" dirty="0"/>
              <a:t> (small knob) to make </a:t>
            </a:r>
            <a:r>
              <a:rPr lang="en-US" altLang="en-US" dirty="0" smtClean="0"/>
              <a:t>the slide/object clearer</a:t>
            </a:r>
            <a:r>
              <a:rPr lang="en-US" altLang="en-US" dirty="0"/>
              <a:t>. </a:t>
            </a:r>
          </a:p>
          <a:p>
            <a:pPr marL="457200" indent="-457200" algn="just">
              <a:spcBef>
                <a:spcPct val="50000"/>
              </a:spcBef>
              <a:buFont typeface="+mj-lt"/>
              <a:buAutoNum type="arabicPeriod"/>
            </a:pPr>
            <a:r>
              <a:rPr lang="en-US" altLang="en-US" dirty="0"/>
              <a:t>Once you have the </a:t>
            </a:r>
            <a:r>
              <a:rPr lang="en-US" altLang="en-US" dirty="0" smtClean="0"/>
              <a:t>object of interest in view and focused, </a:t>
            </a:r>
            <a:r>
              <a:rPr lang="en-US" altLang="en-US" dirty="0"/>
              <a:t>rotate the nosepiece to view it under higher powers. </a:t>
            </a:r>
            <a:endParaRPr lang="en-US" altLang="en-US" dirty="0" smtClean="0"/>
          </a:p>
          <a:p>
            <a:pPr marL="822960" lvl="1" indent="-457200" algn="just">
              <a:spcBef>
                <a:spcPct val="50000"/>
              </a:spcBef>
            </a:pPr>
            <a:r>
              <a:rPr lang="en-US" altLang="en-US" dirty="0" smtClean="0"/>
              <a:t>Only use the </a:t>
            </a:r>
            <a:r>
              <a:rPr lang="en-US" altLang="en-US" u="sng" dirty="0"/>
              <a:t>fine adjustment knob</a:t>
            </a:r>
            <a:r>
              <a:rPr lang="en-US" altLang="en-US" dirty="0"/>
              <a:t> </a:t>
            </a:r>
            <a:r>
              <a:rPr lang="en-US" altLang="en-US" dirty="0" smtClean="0"/>
              <a:t>when using higher powered lenses (e.g., above </a:t>
            </a:r>
            <a:r>
              <a:rPr lang="en-US" altLang="en-US" dirty="0"/>
              <a:t>1</a:t>
            </a:r>
            <a:r>
              <a:rPr lang="en-US" altLang="en-US" dirty="0" smtClean="0"/>
              <a:t>0x)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124" name="Picture 4" descr="http://dtc.pima.edu/blc/183/03_183/step2/images/focusfine%20cop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220" y="3962400"/>
            <a:ext cx="2209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dtc.pima.edu/blc/183/03_183/step2/images/focuscoarse%20cop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220" y="1600200"/>
            <a:ext cx="2181553" cy="2181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4CC009-5F1D-4765-8F96-BB963706D048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515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91312"/>
          </a:xfrm>
        </p:spPr>
        <p:txBody>
          <a:bodyPr>
            <a:noAutofit/>
          </a:bodyPr>
          <a:lstStyle/>
          <a:p>
            <a:r>
              <a:rPr lang="en-US" sz="4000" dirty="0" smtClean="0"/>
              <a:t>Using a Microscope: Changing Slides  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1447800"/>
            <a:ext cx="4800600" cy="5257800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spcBef>
                <a:spcPct val="50000"/>
              </a:spcBef>
              <a:buFont typeface="+mj-lt"/>
              <a:buAutoNum type="arabicPeriod"/>
            </a:pPr>
            <a:r>
              <a:rPr lang="en-US" altLang="en-US" dirty="0" smtClean="0"/>
              <a:t>When you are done viewing a slide, use the coarse </a:t>
            </a:r>
            <a:r>
              <a:rPr lang="en-US" altLang="en-US" dirty="0"/>
              <a:t>adjustment </a:t>
            </a:r>
            <a:r>
              <a:rPr lang="en-US" altLang="en-US" dirty="0" smtClean="0"/>
              <a:t>knob to lower the stage </a:t>
            </a:r>
            <a:r>
              <a:rPr lang="en-US" altLang="en-US" u="sng" dirty="0" smtClean="0"/>
              <a:t>all the way down</a:t>
            </a:r>
            <a:r>
              <a:rPr lang="en-US" altLang="en-US" dirty="0" smtClean="0"/>
              <a:t>. 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</a:pPr>
            <a:r>
              <a:rPr lang="en-US" altLang="en-US" dirty="0" smtClean="0"/>
              <a:t>Place old slide in the slide box and take another; place on stage, secure with pins.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</a:pPr>
            <a:r>
              <a:rPr lang="en-US" altLang="en-US" dirty="0" smtClean="0"/>
              <a:t>Gently wipe all lenses and eye pieces if touched during viewing. </a:t>
            </a:r>
            <a:endParaRPr lang="en-US" altLang="en-US" dirty="0"/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</a:pPr>
            <a:r>
              <a:rPr lang="en-US" altLang="en-US" dirty="0" smtClean="0"/>
              <a:t>Oil immersion: not completed today, but these lenses should be cleaned with solution and wiped clean after every single use. </a:t>
            </a:r>
          </a:p>
        </p:txBody>
      </p:sp>
      <p:pic>
        <p:nvPicPr>
          <p:cNvPr id="5" name="Picture 12" descr="http://i1194.photobucket.com/albums/aa370/chasegruber/PB2100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0530" y="4343400"/>
            <a:ext cx="2843218" cy="213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www.cnascientific.com/wp-content/gallery/97-0025-29/97-0026angl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676400"/>
            <a:ext cx="2895600" cy="1925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4CC009-5F1D-4765-8F96-BB963706D048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721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591312"/>
          </a:xfrm>
        </p:spPr>
        <p:txBody>
          <a:bodyPr>
            <a:noAutofit/>
          </a:bodyPr>
          <a:lstStyle/>
          <a:p>
            <a:r>
              <a:rPr lang="en-US" sz="4000" dirty="0" smtClean="0"/>
              <a:t>Using a Microscope: Independent Work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524000"/>
            <a:ext cx="8001000" cy="4800600"/>
          </a:xfrm>
        </p:spPr>
        <p:txBody>
          <a:bodyPr>
            <a:normAutofit lnSpcReduction="10000"/>
          </a:bodyPr>
          <a:lstStyle/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altLang="en-US" dirty="0" smtClean="0"/>
              <a:t>Fill in the first page of your worksheet if you have not already </a:t>
            </a: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altLang="en-US" dirty="0" smtClean="0"/>
              <a:t>On your own, draw 3 (new) slides at</a:t>
            </a:r>
            <a:r>
              <a:rPr lang="en-US" altLang="en-US" u="sng" dirty="0" smtClean="0"/>
              <a:t> two magnifications</a:t>
            </a:r>
            <a:r>
              <a:rPr lang="en-US" altLang="en-US" dirty="0" smtClean="0"/>
              <a:t> in the space provided on the worksheet. </a:t>
            </a:r>
          </a:p>
          <a:p>
            <a:pPr marL="822960" lvl="1" indent="-457200">
              <a:lnSpc>
                <a:spcPct val="11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altLang="en-US" dirty="0" smtClean="0"/>
              <a:t>Ask for help if needed. </a:t>
            </a:r>
          </a:p>
          <a:p>
            <a:pPr marL="822960" lvl="1" indent="-457200">
              <a:lnSpc>
                <a:spcPct val="11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altLang="en-US" dirty="0" smtClean="0"/>
              <a:t>Before you leave: worksheet needs to be checked/approved and microscope needs to be cleaned and covered. </a:t>
            </a:r>
          </a:p>
          <a:p>
            <a:pPr marL="822960" lvl="1" indent="-457200">
              <a:lnSpc>
                <a:spcPct val="11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altLang="en-US" dirty="0" smtClean="0"/>
              <a:t>Microscope may also need to be put in the cabinet, instructions will be provided.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4CC009-5F1D-4765-8F96-BB963706D048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506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/>
              <a:t>Microscope Basics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Uncover  the microscope in front of you and follow along with the lecture. </a:t>
            </a:r>
          </a:p>
          <a:p>
            <a:r>
              <a:rPr lang="en-US" dirty="0" smtClean="0"/>
              <a:t>Today we’ll discuss and complete:</a:t>
            </a:r>
          </a:p>
          <a:p>
            <a:pPr lvl="1"/>
            <a:r>
              <a:rPr lang="en-US" dirty="0" smtClean="0"/>
              <a:t>Microscope types &amp; parts</a:t>
            </a:r>
          </a:p>
          <a:p>
            <a:pPr lvl="1"/>
            <a:r>
              <a:rPr lang="en-US" dirty="0" smtClean="0"/>
              <a:t>Powers of magnification </a:t>
            </a:r>
          </a:p>
          <a:p>
            <a:pPr lvl="1"/>
            <a:r>
              <a:rPr lang="en-US" dirty="0" smtClean="0"/>
              <a:t>Microscope care and storage </a:t>
            </a:r>
          </a:p>
          <a:p>
            <a:pPr lvl="1"/>
            <a:r>
              <a:rPr lang="en-US" dirty="0" smtClean="0"/>
              <a:t>Using a microscope at lower powers (no oil immersion) </a:t>
            </a:r>
          </a:p>
          <a:p>
            <a:pPr lvl="1"/>
            <a:r>
              <a:rPr lang="en-US" dirty="0" smtClean="0"/>
              <a:t>Worksheet: complete as we go, except for drawings of 3 samples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4CC009-5F1D-4765-8F96-BB963706D048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979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Autofit/>
          </a:bodyPr>
          <a:lstStyle/>
          <a:p>
            <a:r>
              <a:rPr lang="en-US" sz="3500" dirty="0" smtClean="0"/>
              <a:t>Common Microscopes: Light Microscopes  </a:t>
            </a:r>
            <a:endParaRPr lang="en-US" sz="35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00562" y="5641032"/>
            <a:ext cx="4191000" cy="7620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Compound light Micro.</a:t>
            </a:r>
          </a:p>
          <a:p>
            <a:pPr marL="0" indent="0">
              <a:buNone/>
            </a:pPr>
            <a:r>
              <a:rPr lang="en-US" dirty="0" smtClean="0"/>
              <a:t>*using today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130" y="2033308"/>
            <a:ext cx="2911869" cy="3552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1819" y="5678526"/>
            <a:ext cx="281990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Dissection Micro.</a:t>
            </a:r>
            <a:endParaRPr lang="en-US" sz="2600" dirty="0"/>
          </a:p>
        </p:txBody>
      </p:sp>
      <p:sp>
        <p:nvSpPr>
          <p:cNvPr id="6" name="AutoShape 2" descr="http://ares.jsc.nasa.gov/ares/images/new_ares_images/SEM-JEOL-JSM7600F.jpg"/>
          <p:cNvSpPr>
            <a:spLocks noChangeAspect="1" noChangeArrowheads="1"/>
          </p:cNvSpPr>
          <p:nvPr/>
        </p:nvSpPr>
        <p:spPr bwMode="auto">
          <a:xfrm>
            <a:off x="63500" y="-136525"/>
            <a:ext cx="38766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http://ares.jsc.nasa.gov/ares/images/new_ares_images/SEM-JEOL-JSM7600F.jpg"/>
          <p:cNvSpPr>
            <a:spLocks noChangeAspect="1" noChangeArrowheads="1"/>
          </p:cNvSpPr>
          <p:nvPr/>
        </p:nvSpPr>
        <p:spPr bwMode="auto">
          <a:xfrm>
            <a:off x="215900" y="15875"/>
            <a:ext cx="38766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http://img.getit.in/OVXOEEL9188487Imagemicroscop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61261"/>
            <a:ext cx="37433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4CC009-5F1D-4765-8F96-BB963706D048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844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441" y="475488"/>
            <a:ext cx="7481359" cy="743712"/>
          </a:xfrm>
        </p:spPr>
        <p:txBody>
          <a:bodyPr>
            <a:noAutofit/>
          </a:bodyPr>
          <a:lstStyle/>
          <a:p>
            <a:r>
              <a:rPr lang="en-US" sz="3500" dirty="0" smtClean="0"/>
              <a:t>Microscopes: Electron Microscopes  </a:t>
            </a:r>
            <a:endParaRPr lang="en-US" sz="35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99545" y="1371600"/>
            <a:ext cx="8552772" cy="282631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Higher Magnification – not limited by diffraction of light because uses </a:t>
            </a:r>
            <a:r>
              <a:rPr lang="en-US" dirty="0"/>
              <a:t>beam of elections</a:t>
            </a:r>
            <a:endParaRPr lang="en-US" dirty="0" smtClean="0"/>
          </a:p>
          <a:p>
            <a:r>
              <a:rPr lang="en-US" dirty="0" smtClean="0"/>
              <a:t>Expensive, and work intensive to prep samples </a:t>
            </a:r>
          </a:p>
          <a:p>
            <a:r>
              <a:rPr lang="en-US" dirty="0" smtClean="0"/>
              <a:t>Types of Electron Micro. (EM): </a:t>
            </a:r>
          </a:p>
          <a:p>
            <a:pPr lvl="1"/>
            <a:r>
              <a:rPr lang="en-US" dirty="0" smtClean="0"/>
              <a:t>TEM – transmission EM</a:t>
            </a:r>
          </a:p>
          <a:p>
            <a:pPr lvl="1"/>
            <a:r>
              <a:rPr lang="en-US" dirty="0" smtClean="0"/>
              <a:t>SEM – scanning EM</a:t>
            </a:r>
          </a:p>
          <a:p>
            <a:pPr lvl="1"/>
            <a:r>
              <a:rPr lang="en-US" dirty="0" smtClean="0"/>
              <a:t>REM – reflection EM</a:t>
            </a:r>
          </a:p>
          <a:p>
            <a:pPr lvl="1"/>
            <a:r>
              <a:rPr lang="en-US" dirty="0" smtClean="0"/>
              <a:t>STEM - </a:t>
            </a:r>
            <a:r>
              <a:rPr lang="en-US" dirty="0"/>
              <a:t>scanning </a:t>
            </a:r>
            <a:r>
              <a:rPr lang="en-US" dirty="0" smtClean="0"/>
              <a:t>transmission EM</a:t>
            </a:r>
          </a:p>
          <a:p>
            <a:endParaRPr lang="en-US" dirty="0" smtClean="0"/>
          </a:p>
        </p:txBody>
      </p:sp>
      <p:pic>
        <p:nvPicPr>
          <p:cNvPr id="2054" name="Picture 6" descr="http://ares.jsc.nasa.gov/ares/images/new_ares_images/SEM-JEOL-JSM7600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290870"/>
            <a:ext cx="2095214" cy="2023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3234661" y="4319774"/>
            <a:ext cx="2800354" cy="2359808"/>
            <a:chOff x="5814238" y="1066800"/>
            <a:chExt cx="3107803" cy="2608916"/>
          </a:xfrm>
        </p:grpSpPr>
        <p:pic>
          <p:nvPicPr>
            <p:cNvPr id="3074" name="Picture 2" descr="Bee (Halictidae) Antennae Joint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14238" y="1066800"/>
              <a:ext cx="3019468" cy="22446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6078262" y="3306384"/>
              <a:ext cx="28437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800" dirty="0" smtClean="0"/>
                <a:t>Bee antennae joint </a:t>
              </a:r>
              <a:endParaRPr lang="en-US" sz="1800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082241" y="3352800"/>
            <a:ext cx="2895600" cy="2409259"/>
            <a:chOff x="5181600" y="3865692"/>
            <a:chExt cx="3574684" cy="2834438"/>
          </a:xfrm>
        </p:grpSpPr>
        <p:pic>
          <p:nvPicPr>
            <p:cNvPr id="3082" name="Picture 10" descr="SEM Image of Blood Cells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14238" y="3865692"/>
              <a:ext cx="2942046" cy="21678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5181600" y="6053799"/>
              <a:ext cx="35746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800" dirty="0" smtClean="0"/>
                <a:t>Red Blood Cell, Platelet &amp; White Blood Cell</a:t>
              </a:r>
              <a:endParaRPr lang="en-US" sz="1800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04800" y="6350092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SEM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4CC009-5F1D-4765-8F96-BB963706D048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540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3"/>
            <a:ext cx="8229600" cy="61118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Accessories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611" y="1905000"/>
            <a:ext cx="3319189" cy="4389120"/>
          </a:xfrm>
        </p:spPr>
        <p:txBody>
          <a:bodyPr/>
          <a:lstStyle/>
          <a:p>
            <a:r>
              <a:rPr lang="en-US" dirty="0" smtClean="0"/>
              <a:t>Filters to polarize light </a:t>
            </a:r>
          </a:p>
          <a:p>
            <a:r>
              <a:rPr lang="en-US" dirty="0" smtClean="0"/>
              <a:t>Cameras to take photos and/or video</a:t>
            </a:r>
          </a:p>
          <a:p>
            <a:r>
              <a:rPr lang="en-US" dirty="0" smtClean="0"/>
              <a:t>Software to analyze data, images </a:t>
            </a:r>
          </a:p>
          <a:p>
            <a:r>
              <a:rPr lang="en-US" dirty="0" smtClean="0"/>
              <a:t>High powered lenses 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AutoShape 2" descr="http://www.microscopyu.com/articles/digitalimaging/images/digitalintroduction/digitaleclipse.jpg"/>
          <p:cNvSpPr>
            <a:spLocks noChangeAspect="1" noChangeArrowheads="1"/>
          </p:cNvSpPr>
          <p:nvPr/>
        </p:nvSpPr>
        <p:spPr bwMode="auto">
          <a:xfrm>
            <a:off x="63500" y="-136525"/>
            <a:ext cx="3362325" cy="347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http://www.microscopyu.com/articles/digitalimaging/images/digitalintroduction/digitaleclip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315272"/>
            <a:ext cx="4688831" cy="4848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4CC009-5F1D-4765-8F96-BB963706D048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061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2038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1" y="1822767"/>
            <a:ext cx="3041650" cy="4236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830387"/>
            <a:ext cx="30480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2041525" y="6135688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A</a:t>
            </a: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5943600" y="61722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B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19100" y="152400"/>
            <a:ext cx="8305800" cy="1143000"/>
          </a:xfrm>
        </p:spPr>
        <p:txBody>
          <a:bodyPr/>
          <a:lstStyle/>
          <a:p>
            <a:r>
              <a:rPr lang="en-US" altLang="en-US" sz="5400" dirty="0"/>
              <a:t>Carrying a Microscope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DC0DC-299A-4768-BF96-5EC4AAEB72D6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8529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8600"/>
            <a:ext cx="6858000" cy="640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075" name="Group 18"/>
          <p:cNvGrpSpPr>
            <a:grpSpLocks/>
          </p:cNvGrpSpPr>
          <p:nvPr/>
        </p:nvGrpSpPr>
        <p:grpSpPr bwMode="auto">
          <a:xfrm>
            <a:off x="914400" y="228600"/>
            <a:ext cx="7315200" cy="5638800"/>
            <a:chOff x="576" y="144"/>
            <a:chExt cx="4608" cy="3552"/>
          </a:xfrm>
        </p:grpSpPr>
        <p:grpSp>
          <p:nvGrpSpPr>
            <p:cNvPr id="3092" name="Group 16"/>
            <p:cNvGrpSpPr>
              <a:grpSpLocks/>
            </p:cNvGrpSpPr>
            <p:nvPr/>
          </p:nvGrpSpPr>
          <p:grpSpPr bwMode="auto">
            <a:xfrm>
              <a:off x="576" y="480"/>
              <a:ext cx="768" cy="2768"/>
              <a:chOff x="576" y="480"/>
              <a:chExt cx="768" cy="2768"/>
            </a:xfrm>
          </p:grpSpPr>
          <p:sp>
            <p:nvSpPr>
              <p:cNvPr id="3100" name="Rectangle 3"/>
              <p:cNvSpPr>
                <a:spLocks noChangeArrowheads="1"/>
              </p:cNvSpPr>
              <p:nvPr/>
            </p:nvSpPr>
            <p:spPr bwMode="auto">
              <a:xfrm>
                <a:off x="672" y="480"/>
                <a:ext cx="672" cy="2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101" name="Rectangle 5"/>
              <p:cNvSpPr>
                <a:spLocks noChangeArrowheads="1"/>
              </p:cNvSpPr>
              <p:nvPr/>
            </p:nvSpPr>
            <p:spPr bwMode="auto">
              <a:xfrm>
                <a:off x="672" y="1200"/>
                <a:ext cx="672" cy="2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102" name="Rectangle 6"/>
              <p:cNvSpPr>
                <a:spLocks noChangeArrowheads="1"/>
              </p:cNvSpPr>
              <p:nvPr/>
            </p:nvSpPr>
            <p:spPr bwMode="auto">
              <a:xfrm>
                <a:off x="624" y="1536"/>
                <a:ext cx="672" cy="2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103" name="Rectangle 7"/>
              <p:cNvSpPr>
                <a:spLocks noChangeArrowheads="1"/>
              </p:cNvSpPr>
              <p:nvPr/>
            </p:nvSpPr>
            <p:spPr bwMode="auto">
              <a:xfrm>
                <a:off x="624" y="2304"/>
                <a:ext cx="672" cy="2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104" name="Rectangle 8"/>
              <p:cNvSpPr>
                <a:spLocks noChangeArrowheads="1"/>
              </p:cNvSpPr>
              <p:nvPr/>
            </p:nvSpPr>
            <p:spPr bwMode="auto">
              <a:xfrm>
                <a:off x="624" y="2592"/>
                <a:ext cx="672" cy="2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105" name="Rectangle 9"/>
              <p:cNvSpPr>
                <a:spLocks noChangeArrowheads="1"/>
              </p:cNvSpPr>
              <p:nvPr/>
            </p:nvSpPr>
            <p:spPr bwMode="auto">
              <a:xfrm>
                <a:off x="576" y="3008"/>
                <a:ext cx="672" cy="2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3093" name="Group 17"/>
            <p:cNvGrpSpPr>
              <a:grpSpLocks/>
            </p:cNvGrpSpPr>
            <p:nvPr/>
          </p:nvGrpSpPr>
          <p:grpSpPr bwMode="auto">
            <a:xfrm>
              <a:off x="4272" y="144"/>
              <a:ext cx="912" cy="3552"/>
              <a:chOff x="4272" y="144"/>
              <a:chExt cx="912" cy="3552"/>
            </a:xfrm>
          </p:grpSpPr>
          <p:sp>
            <p:nvSpPr>
              <p:cNvPr id="3094" name="Rectangle 4"/>
              <p:cNvSpPr>
                <a:spLocks noChangeArrowheads="1"/>
              </p:cNvSpPr>
              <p:nvPr/>
            </p:nvSpPr>
            <p:spPr bwMode="auto">
              <a:xfrm>
                <a:off x="4416" y="144"/>
                <a:ext cx="672" cy="2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095" name="Rectangle 10"/>
              <p:cNvSpPr>
                <a:spLocks noChangeArrowheads="1"/>
              </p:cNvSpPr>
              <p:nvPr/>
            </p:nvSpPr>
            <p:spPr bwMode="auto">
              <a:xfrm>
                <a:off x="4464" y="1344"/>
                <a:ext cx="672" cy="2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096" name="Rectangle 11"/>
              <p:cNvSpPr>
                <a:spLocks noChangeArrowheads="1"/>
              </p:cNvSpPr>
              <p:nvPr/>
            </p:nvSpPr>
            <p:spPr bwMode="auto">
              <a:xfrm>
                <a:off x="4512" y="2064"/>
                <a:ext cx="672" cy="2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097" name="Rectangle 12"/>
              <p:cNvSpPr>
                <a:spLocks noChangeArrowheads="1"/>
              </p:cNvSpPr>
              <p:nvPr/>
            </p:nvSpPr>
            <p:spPr bwMode="auto">
              <a:xfrm>
                <a:off x="4272" y="2352"/>
                <a:ext cx="672" cy="38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098" name="Rectangle 13"/>
              <p:cNvSpPr>
                <a:spLocks noChangeArrowheads="1"/>
              </p:cNvSpPr>
              <p:nvPr/>
            </p:nvSpPr>
            <p:spPr bwMode="auto">
              <a:xfrm>
                <a:off x="4320" y="2784"/>
                <a:ext cx="672" cy="38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099" name="Rectangle 14"/>
              <p:cNvSpPr>
                <a:spLocks noChangeArrowheads="1"/>
              </p:cNvSpPr>
              <p:nvPr/>
            </p:nvSpPr>
            <p:spPr bwMode="auto">
              <a:xfrm>
                <a:off x="4512" y="3312"/>
                <a:ext cx="672" cy="38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sp>
        <p:nvSpPr>
          <p:cNvPr id="8211" name="Text Box 19"/>
          <p:cNvSpPr txBox="1">
            <a:spLocks noChangeArrowheads="1"/>
          </p:cNvSpPr>
          <p:nvPr/>
        </p:nvSpPr>
        <p:spPr bwMode="auto">
          <a:xfrm>
            <a:off x="609600" y="685800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Body Tube</a:t>
            </a:r>
          </a:p>
        </p:txBody>
      </p:sp>
      <p:sp>
        <p:nvSpPr>
          <p:cNvPr id="8212" name="Text Box 20"/>
          <p:cNvSpPr txBox="1">
            <a:spLocks noChangeArrowheads="1"/>
          </p:cNvSpPr>
          <p:nvPr/>
        </p:nvSpPr>
        <p:spPr bwMode="auto">
          <a:xfrm>
            <a:off x="685800" y="1828800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Nosepiece</a:t>
            </a:r>
          </a:p>
        </p:txBody>
      </p:sp>
      <p:sp>
        <p:nvSpPr>
          <p:cNvPr id="8213" name="Text Box 21"/>
          <p:cNvSpPr txBox="1">
            <a:spLocks noChangeArrowheads="1"/>
          </p:cNvSpPr>
          <p:nvPr/>
        </p:nvSpPr>
        <p:spPr bwMode="auto">
          <a:xfrm>
            <a:off x="609600" y="2400300"/>
            <a:ext cx="1371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 dirty="0" smtClean="0"/>
              <a:t>Objective</a:t>
            </a:r>
            <a:br>
              <a:rPr lang="en-US" altLang="en-US" dirty="0" smtClean="0"/>
            </a:br>
            <a:r>
              <a:rPr lang="en-US" altLang="en-US" dirty="0" smtClean="0"/>
              <a:t>Lens</a:t>
            </a:r>
            <a:endParaRPr lang="en-US" altLang="en-US" sz="1400" i="1" dirty="0"/>
          </a:p>
        </p:txBody>
      </p:sp>
      <p:sp>
        <p:nvSpPr>
          <p:cNvPr id="8214" name="Text Box 22"/>
          <p:cNvSpPr txBox="1">
            <a:spLocks noChangeArrowheads="1"/>
          </p:cNvSpPr>
          <p:nvPr/>
        </p:nvSpPr>
        <p:spPr bwMode="auto">
          <a:xfrm>
            <a:off x="558800" y="3568700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Stage Clips</a:t>
            </a:r>
          </a:p>
        </p:txBody>
      </p:sp>
      <p:sp>
        <p:nvSpPr>
          <p:cNvPr id="8216" name="Text Box 24"/>
          <p:cNvSpPr txBox="1">
            <a:spLocks noChangeArrowheads="1"/>
          </p:cNvSpPr>
          <p:nvPr/>
        </p:nvSpPr>
        <p:spPr bwMode="auto">
          <a:xfrm>
            <a:off x="723900" y="4673600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Light</a:t>
            </a:r>
          </a:p>
        </p:txBody>
      </p:sp>
      <p:sp>
        <p:nvSpPr>
          <p:cNvPr id="8217" name="Text Box 25"/>
          <p:cNvSpPr txBox="1">
            <a:spLocks noChangeArrowheads="1"/>
          </p:cNvSpPr>
          <p:nvPr/>
        </p:nvSpPr>
        <p:spPr bwMode="auto">
          <a:xfrm>
            <a:off x="7086600" y="152400"/>
            <a:ext cx="1828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Ocular lens</a:t>
            </a:r>
            <a:br>
              <a:rPr lang="en-US" altLang="en-US"/>
            </a:br>
            <a:r>
              <a:rPr lang="en-US" altLang="en-US"/>
              <a:t>(Eyepiece)</a:t>
            </a:r>
          </a:p>
        </p:txBody>
      </p:sp>
      <p:sp>
        <p:nvSpPr>
          <p:cNvPr id="8218" name="Text Box 26"/>
          <p:cNvSpPr txBox="1">
            <a:spLocks noChangeArrowheads="1"/>
          </p:cNvSpPr>
          <p:nvPr/>
        </p:nvSpPr>
        <p:spPr bwMode="auto">
          <a:xfrm>
            <a:off x="7086600" y="2133600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Arm</a:t>
            </a:r>
          </a:p>
        </p:txBody>
      </p:sp>
      <p:sp>
        <p:nvSpPr>
          <p:cNvPr id="8219" name="Text Box 27"/>
          <p:cNvSpPr txBox="1">
            <a:spLocks noChangeArrowheads="1"/>
          </p:cNvSpPr>
          <p:nvPr/>
        </p:nvSpPr>
        <p:spPr bwMode="auto">
          <a:xfrm>
            <a:off x="7086600" y="3200400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Stage</a:t>
            </a:r>
          </a:p>
        </p:txBody>
      </p:sp>
      <p:sp>
        <p:nvSpPr>
          <p:cNvPr id="8220" name="Text Box 28"/>
          <p:cNvSpPr txBox="1">
            <a:spLocks noChangeArrowheads="1"/>
          </p:cNvSpPr>
          <p:nvPr/>
        </p:nvSpPr>
        <p:spPr bwMode="auto">
          <a:xfrm>
            <a:off x="6400800" y="3731172"/>
            <a:ext cx="259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/>
              <a:t>Coarse Adjustment</a:t>
            </a:r>
          </a:p>
        </p:txBody>
      </p:sp>
      <p:sp>
        <p:nvSpPr>
          <p:cNvPr id="8221" name="Text Box 29"/>
          <p:cNvSpPr txBox="1">
            <a:spLocks noChangeArrowheads="1"/>
          </p:cNvSpPr>
          <p:nvPr/>
        </p:nvSpPr>
        <p:spPr bwMode="auto">
          <a:xfrm>
            <a:off x="6172200" y="4511675"/>
            <a:ext cx="259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Fine Adjustment</a:t>
            </a:r>
          </a:p>
        </p:txBody>
      </p:sp>
      <p:grpSp>
        <p:nvGrpSpPr>
          <p:cNvPr id="8225" name="Group 33"/>
          <p:cNvGrpSpPr>
            <a:grpSpLocks/>
          </p:cNvGrpSpPr>
          <p:nvPr/>
        </p:nvGrpSpPr>
        <p:grpSpPr bwMode="auto">
          <a:xfrm>
            <a:off x="304800" y="5372104"/>
            <a:ext cx="8534400" cy="1263651"/>
            <a:chOff x="192" y="3384"/>
            <a:chExt cx="5376" cy="796"/>
          </a:xfrm>
        </p:grpSpPr>
        <p:sp>
          <p:nvSpPr>
            <p:cNvPr id="3090" name="Text Box 15"/>
            <p:cNvSpPr txBox="1">
              <a:spLocks noChangeArrowheads="1"/>
            </p:cNvSpPr>
            <p:nvPr/>
          </p:nvSpPr>
          <p:spPr bwMode="auto">
            <a:xfrm>
              <a:off x="192" y="3889"/>
              <a:ext cx="5376" cy="291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dirty="0" smtClean="0"/>
                <a:t>Carry with </a:t>
              </a:r>
              <a:r>
                <a:rPr lang="en-US" altLang="en-US" dirty="0"/>
                <a:t>one hand holding the </a:t>
              </a:r>
              <a:r>
                <a:rPr lang="en-US" altLang="en-US" b="1" dirty="0"/>
                <a:t>arm</a:t>
              </a:r>
              <a:r>
                <a:rPr lang="en-US" altLang="en-US" dirty="0"/>
                <a:t> and one hand under the </a:t>
              </a:r>
              <a:r>
                <a:rPr lang="en-US" altLang="en-US" b="1" dirty="0"/>
                <a:t>base</a:t>
              </a:r>
              <a:r>
                <a:rPr lang="en-US" altLang="en-US" dirty="0"/>
                <a:t>.</a:t>
              </a:r>
            </a:p>
          </p:txBody>
        </p:sp>
        <p:sp>
          <p:nvSpPr>
            <p:cNvPr id="3091" name="Text Box 30"/>
            <p:cNvSpPr txBox="1">
              <a:spLocks noChangeArrowheads="1"/>
            </p:cNvSpPr>
            <p:nvPr/>
          </p:nvSpPr>
          <p:spPr bwMode="auto">
            <a:xfrm>
              <a:off x="4448" y="3384"/>
              <a:ext cx="10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/>
                <a:t> Base</a:t>
              </a:r>
            </a:p>
          </p:txBody>
        </p:sp>
      </p:grpSp>
      <p:grpSp>
        <p:nvGrpSpPr>
          <p:cNvPr id="8224" name="Group 32"/>
          <p:cNvGrpSpPr>
            <a:grpSpLocks/>
          </p:cNvGrpSpPr>
          <p:nvPr/>
        </p:nvGrpSpPr>
        <p:grpSpPr bwMode="auto">
          <a:xfrm>
            <a:off x="500063" y="4064000"/>
            <a:ext cx="3505200" cy="660400"/>
            <a:chOff x="315" y="2560"/>
            <a:chExt cx="2208" cy="416"/>
          </a:xfrm>
        </p:grpSpPr>
        <p:sp>
          <p:nvSpPr>
            <p:cNvPr id="3088" name="Text Box 23"/>
            <p:cNvSpPr txBox="1">
              <a:spLocks noChangeArrowheads="1"/>
            </p:cNvSpPr>
            <p:nvPr/>
          </p:nvSpPr>
          <p:spPr bwMode="auto">
            <a:xfrm>
              <a:off x="336" y="2560"/>
              <a:ext cx="115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/>
                <a:t>Diaphragm</a:t>
              </a:r>
            </a:p>
          </p:txBody>
        </p:sp>
        <p:sp>
          <p:nvSpPr>
            <p:cNvPr id="3089" name="Text Box 31"/>
            <p:cNvSpPr txBox="1">
              <a:spLocks noChangeArrowheads="1"/>
            </p:cNvSpPr>
            <p:nvPr/>
          </p:nvSpPr>
          <p:spPr bwMode="auto">
            <a:xfrm>
              <a:off x="315" y="2784"/>
              <a:ext cx="220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en-US" altLang="en-US" sz="1400" i="1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D4AB2F-E70F-4B61-8604-DC7CBA5D487E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1" grpId="0"/>
      <p:bldP spid="8212" grpId="0"/>
      <p:bldP spid="8213" grpId="0"/>
      <p:bldP spid="8214" grpId="0"/>
      <p:bldP spid="8216" grpId="0"/>
      <p:bldP spid="8217" grpId="0"/>
      <p:bldP spid="8218" grpId="0"/>
      <p:bldP spid="8219" grpId="0"/>
      <p:bldP spid="8220" grpId="0"/>
      <p:bldP spid="82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52" y="2936875"/>
            <a:ext cx="1914525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8" name="Oval 6"/>
          <p:cNvSpPr>
            <a:spLocks noChangeArrowheads="1"/>
          </p:cNvSpPr>
          <p:nvPr/>
        </p:nvSpPr>
        <p:spPr bwMode="auto">
          <a:xfrm>
            <a:off x="838200" y="3698875"/>
            <a:ext cx="533400" cy="533400"/>
          </a:xfrm>
          <a:prstGeom prst="ellips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410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6" t="16483" r="45258" b="6927"/>
          <a:stretch>
            <a:fillRect/>
          </a:stretch>
        </p:blipFill>
        <p:spPr bwMode="auto">
          <a:xfrm>
            <a:off x="2057400" y="2546350"/>
            <a:ext cx="2667000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Oval 7"/>
          <p:cNvSpPr>
            <a:spLocks noChangeArrowheads="1"/>
          </p:cNvSpPr>
          <p:nvPr/>
        </p:nvSpPr>
        <p:spPr bwMode="auto">
          <a:xfrm>
            <a:off x="2616200" y="4014480"/>
            <a:ext cx="774700" cy="633720"/>
          </a:xfrm>
          <a:prstGeom prst="ellips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03" name="Text Box 10"/>
          <p:cNvSpPr txBox="1">
            <a:spLocks noChangeArrowheads="1"/>
          </p:cNvSpPr>
          <p:nvPr/>
        </p:nvSpPr>
        <p:spPr bwMode="auto">
          <a:xfrm>
            <a:off x="7070725" y="4003675"/>
            <a:ext cx="1844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5105400" y="3034685"/>
            <a:ext cx="3810000" cy="249299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dirty="0">
                <a:latin typeface="+mn-lt"/>
              </a:rPr>
              <a:t>What are the powers of magnification for each of </a:t>
            </a:r>
            <a:br>
              <a:rPr lang="en-US" altLang="en-US" dirty="0">
                <a:latin typeface="+mn-lt"/>
              </a:rPr>
            </a:br>
            <a:r>
              <a:rPr lang="en-US" altLang="en-US" dirty="0">
                <a:latin typeface="+mn-lt"/>
              </a:rPr>
              <a:t>the objectives we have on our microscopes?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dirty="0">
                <a:latin typeface="+mn-lt"/>
              </a:rPr>
              <a:t>Fill in the table on </a:t>
            </a:r>
            <a:br>
              <a:rPr lang="en-US" altLang="en-US" dirty="0">
                <a:latin typeface="+mn-lt"/>
              </a:rPr>
            </a:br>
            <a:r>
              <a:rPr lang="en-US" altLang="en-US" dirty="0">
                <a:latin typeface="+mn-lt"/>
              </a:rPr>
              <a:t>your worksheet.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30557"/>
            <a:ext cx="8229600" cy="885560"/>
          </a:xfrm>
        </p:spPr>
        <p:txBody>
          <a:bodyPr/>
          <a:lstStyle/>
          <a:p>
            <a:r>
              <a:rPr lang="en-US" dirty="0" smtClean="0"/>
              <a:t>Power of Magnification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39240"/>
            <a:ext cx="8229600" cy="4389120"/>
          </a:xfrm>
        </p:spPr>
        <p:txBody>
          <a:bodyPr/>
          <a:lstStyle/>
          <a:p>
            <a:r>
              <a:rPr lang="en-US" altLang="en-US" dirty="0"/>
              <a:t>Power of magnification: </a:t>
            </a:r>
            <a:r>
              <a:rPr lang="en-US" altLang="en-US" u="sng" dirty="0"/>
              <a:t>multiply</a:t>
            </a:r>
            <a:r>
              <a:rPr lang="en-US" altLang="en-US" dirty="0"/>
              <a:t> the power of the </a:t>
            </a:r>
            <a:r>
              <a:rPr lang="en-US" altLang="en-US" u="sng" dirty="0"/>
              <a:t>ocular lens</a:t>
            </a:r>
            <a:r>
              <a:rPr lang="en-US" altLang="en-US" dirty="0"/>
              <a:t> by the power of the </a:t>
            </a:r>
            <a:r>
              <a:rPr lang="en-US" altLang="en-US" u="sng" dirty="0"/>
              <a:t>objective lens</a:t>
            </a:r>
            <a:r>
              <a:rPr lang="en-US" alt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4CC009-5F1D-4765-8F96-BB963706D048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 animBg="1"/>
      <p:bldP spid="13319" grpId="0" animBg="1"/>
      <p:bldP spid="133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344870" y="884801"/>
            <a:ext cx="8534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latin typeface="+mn-lt"/>
              </a:rPr>
              <a:t>Comparing Powers of Magnification</a:t>
            </a:r>
          </a:p>
        </p:txBody>
      </p:sp>
      <p:sp>
        <p:nvSpPr>
          <p:cNvPr id="5123" name="Text Box 9"/>
          <p:cNvSpPr txBox="1">
            <a:spLocks noChangeArrowheads="1"/>
          </p:cNvSpPr>
          <p:nvPr/>
        </p:nvSpPr>
        <p:spPr bwMode="auto">
          <a:xfrm>
            <a:off x="7070725" y="4003675"/>
            <a:ext cx="1844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5124" name="Group 16"/>
          <p:cNvGrpSpPr>
            <a:grpSpLocks/>
          </p:cNvGrpSpPr>
          <p:nvPr/>
        </p:nvGrpSpPr>
        <p:grpSpPr bwMode="auto">
          <a:xfrm>
            <a:off x="802070" y="1378787"/>
            <a:ext cx="7620000" cy="1706563"/>
            <a:chOff x="576" y="768"/>
            <a:chExt cx="4800" cy="1075"/>
          </a:xfrm>
        </p:grpSpPr>
        <p:pic>
          <p:nvPicPr>
            <p:cNvPr id="5128" name="Picture 1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768"/>
              <a:ext cx="1344" cy="1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129" name="Text Box 13"/>
            <p:cNvSpPr txBox="1">
              <a:spLocks noChangeArrowheads="1"/>
            </p:cNvSpPr>
            <p:nvPr/>
          </p:nvSpPr>
          <p:spPr bwMode="auto">
            <a:xfrm>
              <a:off x="1920" y="931"/>
              <a:ext cx="3456" cy="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en-US" altLang="en-US" dirty="0"/>
                <a:t>We can see better details with higher the powers of magnific</a:t>
              </a:r>
              <a:r>
                <a:rPr lang="en-US" altLang="en-US" dirty="0">
                  <a:latin typeface="+mn-lt"/>
                </a:rPr>
                <a:t>a</a:t>
              </a:r>
              <a:r>
                <a:rPr lang="en-US" altLang="en-US" dirty="0"/>
                <a:t>tion, but we cannot see as much of the image.</a:t>
              </a:r>
            </a:p>
          </p:txBody>
        </p:sp>
      </p:grpSp>
      <p:pic>
        <p:nvPicPr>
          <p:cNvPr id="5126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186" y="3366721"/>
            <a:ext cx="4273769" cy="28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3942" y="3465389"/>
            <a:ext cx="2381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+mn-lt"/>
              </a:rPr>
              <a:t>Lower 	 Magnification</a:t>
            </a:r>
            <a:endParaRPr lang="en-US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25307" y="3446315"/>
            <a:ext cx="2381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Higher Magnification</a:t>
            </a:r>
            <a:endParaRPr lang="en-US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D4AB2F-E70F-4B61-8604-DC7CBA5D487E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431</TotalTime>
  <Words>739</Words>
  <Application>Microsoft Office PowerPoint</Application>
  <PresentationFormat>On-screen Show (4:3)</PresentationFormat>
  <Paragraphs>109</Paragraphs>
  <Slides>14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Flow</vt:lpstr>
      <vt:lpstr>PowerPoint Presentation</vt:lpstr>
      <vt:lpstr>Microscope Basics </vt:lpstr>
      <vt:lpstr>Common Microscopes: Light Microscopes  </vt:lpstr>
      <vt:lpstr>Microscopes: Electron Microscopes  </vt:lpstr>
      <vt:lpstr>Accessories </vt:lpstr>
      <vt:lpstr>Carrying a Microscope</vt:lpstr>
      <vt:lpstr>PowerPoint Presentation</vt:lpstr>
      <vt:lpstr>Power of Magnification </vt:lpstr>
      <vt:lpstr>PowerPoint Presentation</vt:lpstr>
      <vt:lpstr>Microscope Care: Storage </vt:lpstr>
      <vt:lpstr>Using a Microscope: Getting Started </vt:lpstr>
      <vt:lpstr>Using a Microscope: Getting Started </vt:lpstr>
      <vt:lpstr>Using a Microscope: Changing Slides  </vt:lpstr>
      <vt:lpstr>Using a Microscope: Independent Work</vt:lpstr>
    </vt:vector>
  </TitlesOfParts>
  <Company>126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Microscope Basics</dc:title>
  <dc:creator>admin</dc:creator>
  <cp:lastModifiedBy>Moore, Kim</cp:lastModifiedBy>
  <cp:revision>68</cp:revision>
  <dcterms:created xsi:type="dcterms:W3CDTF">2006-09-01T14:46:29Z</dcterms:created>
  <dcterms:modified xsi:type="dcterms:W3CDTF">2014-08-08T19:09:46Z</dcterms:modified>
</cp:coreProperties>
</file>