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1" r:id="rId3"/>
    <p:sldId id="272" r:id="rId4"/>
    <p:sldId id="274" r:id="rId5"/>
    <p:sldId id="261" r:id="rId6"/>
    <p:sldId id="262" r:id="rId7"/>
    <p:sldId id="263" r:id="rId8"/>
    <p:sldId id="265" r:id="rId9"/>
    <p:sldId id="266" r:id="rId10"/>
    <p:sldId id="267" r:id="rId11"/>
    <p:sldId id="277" r:id="rId12"/>
    <p:sldId id="278" r:id="rId13"/>
    <p:sldId id="27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49" autoAdjust="0"/>
  </p:normalViewPr>
  <p:slideViewPr>
    <p:cSldViewPr>
      <p:cViewPr>
        <p:scale>
          <a:sx n="54" d="100"/>
          <a:sy n="54" d="100"/>
        </p:scale>
        <p:origin x="-1598" y="-17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FB019A2-0F08-477B-A447-C5D60DD12C25}" type="datetimeFigureOut">
              <a:rPr lang="en-US" smtClean="0"/>
              <a:pPr/>
              <a:t>7/24/2014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9780E23-23CB-4973-B01F-1871081545C9}" type="slidenum">
              <a:rPr lang="en-US" smtClean="0"/>
              <a:pPr/>
              <a:t>‹#›</a:t>
            </a:fld>
            <a:endParaRPr lang="en-US"/>
          </a:p>
        </p:txBody>
      </p:sp>
    </p:spTree>
    <p:extLst>
      <p:ext uri="{BB962C8B-B14F-4D97-AF65-F5344CB8AC3E}">
        <p14:creationId xmlns:p14="http://schemas.microsoft.com/office/powerpoint/2010/main" val="4019763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FA5383-E195-48BB-8CFF-AF28BE58F7E0}" type="datetimeFigureOut">
              <a:rPr lang="en-US" smtClean="0"/>
              <a:pPr/>
              <a:t>7/24/2014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3C9758-3508-4947-A313-97AD3C8BC7BF}" type="slidenum">
              <a:rPr lang="en-US" smtClean="0"/>
              <a:pPr/>
              <a:t>‹#›</a:t>
            </a:fld>
            <a:endParaRPr lang="en-US"/>
          </a:p>
        </p:txBody>
      </p:sp>
    </p:spTree>
    <p:extLst>
      <p:ext uri="{BB962C8B-B14F-4D97-AF65-F5344CB8AC3E}">
        <p14:creationId xmlns:p14="http://schemas.microsoft.com/office/powerpoint/2010/main" val="301717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C9758-3508-4947-A313-97AD3C8BC7B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C9758-3508-4947-A313-97AD3C8BC7B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should practice with the tube prior to modeling</a:t>
            </a:r>
            <a:r>
              <a:rPr lang="en-US" baseline="0" dirty="0" smtClean="0"/>
              <a:t> </a:t>
            </a:r>
            <a:r>
              <a:rPr lang="en-US" dirty="0" smtClean="0"/>
              <a:t>the “Engage2”.  </a:t>
            </a:r>
          </a:p>
          <a:p>
            <a:endParaRPr lang="en-US" baseline="0" dirty="0" smtClean="0"/>
          </a:p>
          <a:p>
            <a:r>
              <a:rPr lang="en-US" baseline="0" dirty="0" smtClean="0"/>
              <a:t>Teachers, remind students that they can use the colors on the end of each string as a frame of reference when they are citing evidence. </a:t>
            </a:r>
            <a:endParaRPr lang="en-US" dirty="0"/>
          </a:p>
        </p:txBody>
      </p:sp>
      <p:sp>
        <p:nvSpPr>
          <p:cNvPr id="4" name="Slide Number Placeholder 3"/>
          <p:cNvSpPr>
            <a:spLocks noGrp="1"/>
          </p:cNvSpPr>
          <p:nvPr>
            <p:ph type="sldNum" sz="quarter" idx="10"/>
          </p:nvPr>
        </p:nvSpPr>
        <p:spPr/>
        <p:txBody>
          <a:bodyPr/>
          <a:lstStyle/>
          <a:p>
            <a:fld id="{CA3C9758-3508-4947-A313-97AD3C8BC7B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Background: As</a:t>
            </a:r>
            <a:r>
              <a:rPr lang="en-US" baseline="0" dirty="0" smtClean="0"/>
              <a:t> per the 5E, after the student discourse, the teacher should ask questions to get the students thinking about how they are modeling the practices of science as they make observations and inferences.  These are examples of the types of questions teachers should ask throughout the school year as they work to enhance their students’ ability to think critically and attempt to solve problems.</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CA3C9758-3508-4947-A313-97AD3C8BC7B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A421C2-DEA5-44C5-A1C6-C7C4254F910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421C2-DEA5-44C5-A1C6-C7C4254F910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421C2-DEA5-44C5-A1C6-C7C4254F910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421C2-DEA5-44C5-A1C6-C7C4254F910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421C2-DEA5-44C5-A1C6-C7C4254F9105}" type="datetimeFigureOut">
              <a:rPr lang="en-US" smtClean="0"/>
              <a:pPr/>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A421C2-DEA5-44C5-A1C6-C7C4254F9105}"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421C2-DEA5-44C5-A1C6-C7C4254F9105}" type="datetimeFigureOut">
              <a:rPr lang="en-US" smtClean="0"/>
              <a:pPr/>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A421C2-DEA5-44C5-A1C6-C7C4254F9105}" type="datetimeFigureOut">
              <a:rPr lang="en-US" smtClean="0"/>
              <a:pPr/>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421C2-DEA5-44C5-A1C6-C7C4254F9105}" type="datetimeFigureOut">
              <a:rPr lang="en-US" smtClean="0"/>
              <a:pPr/>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421C2-DEA5-44C5-A1C6-C7C4254F9105}"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421C2-DEA5-44C5-A1C6-C7C4254F9105}" type="datetimeFigureOut">
              <a:rPr lang="en-US" smtClean="0"/>
              <a:pPr/>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3AC69-2D11-4BA7-B48E-13199DE3EE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421C2-DEA5-44C5-A1C6-C7C4254F9105}" type="datetimeFigureOut">
              <a:rPr lang="en-US" smtClean="0"/>
              <a:pPr/>
              <a:t>7/24/2014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AC69-2D11-4BA7-B48E-13199DE3EE6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555"/>
            <a:ext cx="7772400" cy="1470025"/>
          </a:xfrm>
        </p:spPr>
        <p:txBody>
          <a:bodyPr>
            <a:normAutofit/>
          </a:bodyPr>
          <a:lstStyle/>
          <a:p>
            <a:r>
              <a:rPr lang="en-US" sz="2800" dirty="0" smtClean="0"/>
              <a:t>How do scientists employ imagination and creativity in developing hypothesis through observations and drawing conclusions?</a:t>
            </a:r>
            <a:endParaRPr lang="en-US" sz="2800" dirty="0"/>
          </a:p>
        </p:txBody>
      </p:sp>
      <p:sp>
        <p:nvSpPr>
          <p:cNvPr id="3" name="Subtitle 2"/>
          <p:cNvSpPr>
            <a:spLocks noGrp="1"/>
          </p:cNvSpPr>
          <p:nvPr>
            <p:ph type="subTitle" idx="1"/>
          </p:nvPr>
        </p:nvSpPr>
        <p:spPr>
          <a:xfrm>
            <a:off x="1447800" y="609600"/>
            <a:ext cx="6400800" cy="1752600"/>
          </a:xfrm>
        </p:spPr>
        <p:txBody>
          <a:bodyPr>
            <a:normAutofit/>
          </a:bodyPr>
          <a:lstStyle/>
          <a:p>
            <a:r>
              <a:rPr lang="en-US" sz="4400" dirty="0" smtClean="0"/>
              <a:t>The Mystery Tube</a:t>
            </a:r>
            <a:endParaRPr lang="en-US" sz="4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047999"/>
            <a:ext cx="3622430" cy="362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How did you use different pieces of evidence to support your conclusions? </a:t>
            </a:r>
          </a:p>
          <a:p>
            <a:r>
              <a:rPr lang="en-US" dirty="0"/>
              <a:t>How might your ideas change if you had more time or made new observations? </a:t>
            </a:r>
          </a:p>
          <a:p>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ELABORATION</a:t>
            </a:r>
            <a:endParaRPr lang="en-US" sz="4800" b="1" dirty="0"/>
          </a:p>
        </p:txBody>
      </p:sp>
      <p:sp>
        <p:nvSpPr>
          <p:cNvPr id="3" name="Content Placeholder 2"/>
          <p:cNvSpPr>
            <a:spLocks noGrp="1"/>
          </p:cNvSpPr>
          <p:nvPr>
            <p:ph idx="1"/>
          </p:nvPr>
        </p:nvSpPr>
        <p:spPr>
          <a:xfrm>
            <a:off x="457200" y="1219200"/>
            <a:ext cx="8229600" cy="4525963"/>
          </a:xfrm>
        </p:spPr>
        <p:txBody>
          <a:bodyPr>
            <a:normAutofit/>
          </a:bodyPr>
          <a:lstStyle/>
          <a:p>
            <a:endParaRPr lang="en-US" dirty="0" smtClean="0"/>
          </a:p>
          <a:p>
            <a:r>
              <a:rPr lang="en-US" dirty="0" smtClean="0"/>
              <a:t>What role does creativity have in science?</a:t>
            </a:r>
          </a:p>
          <a:p>
            <a:r>
              <a:rPr lang="en-US" dirty="0" smtClean="0"/>
              <a:t>Article: </a:t>
            </a:r>
            <a:r>
              <a:rPr lang="en-US" u="sng" dirty="0" smtClean="0"/>
              <a:t>How Creativity Powers </a:t>
            </a:r>
            <a:r>
              <a:rPr lang="en-US" u="sng" dirty="0" smtClean="0"/>
              <a:t>Science</a:t>
            </a:r>
          </a:p>
          <a:p>
            <a:r>
              <a:rPr lang="en-US" dirty="0" smtClean="0"/>
              <a:t>How is creativity in science different </a:t>
            </a:r>
          </a:p>
          <a:p>
            <a:pPr marL="0" indent="0">
              <a:buNone/>
            </a:pPr>
            <a:r>
              <a:rPr lang="en-US" dirty="0" smtClean="0"/>
              <a:t>    than creativity in art?</a:t>
            </a:r>
          </a:p>
          <a:p>
            <a:endParaRPr lang="en-US" u="sng" dirty="0" smtClean="0"/>
          </a:p>
          <a:p>
            <a:endParaRPr lang="en-US" dirty="0" smtClean="0"/>
          </a:p>
        </p:txBody>
      </p:sp>
      <p:pic>
        <p:nvPicPr>
          <p:cNvPr id="1026" name="Picture 2" descr="C:\Users\pmoore\AppData\Local\Microsoft\Windows\Temporary Internet Files\Content.IE5\8Q4S908H\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657600"/>
            <a:ext cx="1206500" cy="190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EVALUATION</a:t>
            </a:r>
            <a:endParaRPr lang="en-US" sz="4800" b="1" dirty="0"/>
          </a:p>
        </p:txBody>
      </p:sp>
      <p:sp>
        <p:nvSpPr>
          <p:cNvPr id="3" name="Content Placeholder 2"/>
          <p:cNvSpPr>
            <a:spLocks noGrp="1"/>
          </p:cNvSpPr>
          <p:nvPr>
            <p:ph idx="1"/>
          </p:nvPr>
        </p:nvSpPr>
        <p:spPr/>
        <p:txBody>
          <a:bodyPr>
            <a:normAutofit/>
          </a:bodyPr>
          <a:lstStyle/>
          <a:p>
            <a:pPr marL="0" indent="0">
              <a:buNone/>
            </a:pPr>
            <a:r>
              <a:rPr lang="en-US" dirty="0" smtClean="0"/>
              <a:t>1. Why </a:t>
            </a:r>
            <a:r>
              <a:rPr lang="en-US" dirty="0"/>
              <a:t>do scientists use models?</a:t>
            </a:r>
          </a:p>
          <a:p>
            <a:pPr marL="0" indent="0">
              <a:buNone/>
            </a:pPr>
            <a:r>
              <a:rPr lang="en-US" dirty="0"/>
              <a:t>2. Describe one example of a model that can help you learn about something that</a:t>
            </a:r>
          </a:p>
          <a:p>
            <a:pPr marL="0" indent="0">
              <a:buNone/>
            </a:pPr>
            <a:r>
              <a:rPr lang="en-US" dirty="0"/>
              <a:t>is too small to see.</a:t>
            </a:r>
          </a:p>
          <a:p>
            <a:pPr marL="0" indent="0">
              <a:buNone/>
            </a:pPr>
            <a:r>
              <a:rPr lang="en-US" dirty="0"/>
              <a:t>3. Describe one example of a model that can help you learn about </a:t>
            </a:r>
            <a:r>
              <a:rPr lang="en-US" dirty="0" smtClean="0"/>
              <a:t>something very </a:t>
            </a:r>
            <a:r>
              <a:rPr lang="en-US" dirty="0"/>
              <a:t>big.</a:t>
            </a:r>
            <a:endParaRPr lang="en-US" dirty="0" smtClean="0"/>
          </a:p>
        </p:txBody>
      </p:sp>
    </p:spTree>
    <p:extLst>
      <p:ext uri="{BB962C8B-B14F-4D97-AF65-F5344CB8AC3E}">
        <p14:creationId xmlns:p14="http://schemas.microsoft.com/office/powerpoint/2010/main" val="6906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AFTERNOON WORK</a:t>
            </a:r>
            <a:endParaRPr lang="en-US" sz="4800" b="1" dirty="0"/>
          </a:p>
        </p:txBody>
      </p:sp>
      <p:sp>
        <p:nvSpPr>
          <p:cNvPr id="3" name="Content Placeholder 2"/>
          <p:cNvSpPr>
            <a:spLocks noGrp="1"/>
          </p:cNvSpPr>
          <p:nvPr>
            <p:ph idx="1"/>
          </p:nvPr>
        </p:nvSpPr>
        <p:spPr>
          <a:xfrm>
            <a:off x="457200" y="1295400"/>
            <a:ext cx="8229600" cy="5029200"/>
          </a:xfrm>
        </p:spPr>
        <p:txBody>
          <a:bodyPr>
            <a:normAutofit fontScale="92500"/>
          </a:bodyPr>
          <a:lstStyle/>
          <a:p>
            <a:pPr marL="514350" indent="-514350">
              <a:buAutoNum type="arabicParenR"/>
            </a:pPr>
            <a:r>
              <a:rPr lang="en-US" dirty="0" smtClean="0"/>
              <a:t>Look over the math and science TEKS for your grade level.</a:t>
            </a:r>
          </a:p>
          <a:p>
            <a:pPr marL="514350" indent="-514350">
              <a:buAutoNum type="arabicParenR"/>
            </a:pPr>
            <a:r>
              <a:rPr lang="en-US" dirty="0" smtClean="0"/>
              <a:t>Identify TEKS that relate to the work you did this summer.</a:t>
            </a:r>
          </a:p>
          <a:p>
            <a:pPr marL="514350" indent="-514350">
              <a:buAutoNum type="arabicParenR"/>
            </a:pPr>
            <a:r>
              <a:rPr lang="en-US" dirty="0" smtClean="0"/>
              <a:t>Brainstorm as a group ideas for lessons.</a:t>
            </a:r>
          </a:p>
          <a:p>
            <a:pPr marL="514350" indent="-514350">
              <a:buAutoNum type="arabicParenR"/>
            </a:pPr>
            <a:r>
              <a:rPr lang="en-US" dirty="0" smtClean="0"/>
              <a:t>Write one complete 5E lesson per grade level.</a:t>
            </a:r>
          </a:p>
          <a:p>
            <a:pPr marL="514350" indent="-514350">
              <a:buAutoNum type="arabicParenR"/>
            </a:pPr>
            <a:r>
              <a:rPr lang="en-US" dirty="0" smtClean="0"/>
              <a:t>Create a list of materials needed for this lesson.</a:t>
            </a:r>
          </a:p>
          <a:p>
            <a:pPr marL="514350" indent="-514350">
              <a:buAutoNum type="arabicParenR"/>
            </a:pPr>
            <a:r>
              <a:rPr lang="en-US" dirty="0" smtClean="0"/>
              <a:t>Be prepared to give a 10 minute presentation of the </a:t>
            </a:r>
            <a:r>
              <a:rPr lang="en-US" smtClean="0"/>
              <a:t>work you’ve done.</a:t>
            </a:r>
            <a:endParaRPr lang="en-US" dirty="0" smtClean="0"/>
          </a:p>
        </p:txBody>
      </p:sp>
    </p:spTree>
    <p:extLst>
      <p:ext uri="{BB962C8B-B14F-4D97-AF65-F5344CB8AC3E}">
        <p14:creationId xmlns:p14="http://schemas.microsoft.com/office/powerpoint/2010/main" val="38354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a:t>
            </a:r>
            <a:endParaRPr lang="en-US" dirty="0"/>
          </a:p>
        </p:txBody>
      </p:sp>
      <p:sp>
        <p:nvSpPr>
          <p:cNvPr id="3" name="Content Placeholder 2"/>
          <p:cNvSpPr>
            <a:spLocks noGrp="1"/>
          </p:cNvSpPr>
          <p:nvPr>
            <p:ph idx="1"/>
          </p:nvPr>
        </p:nvSpPr>
        <p:spPr/>
        <p:txBody>
          <a:bodyPr>
            <a:normAutofit fontScale="92500"/>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sz="2600" dirty="0" smtClean="0"/>
          </a:p>
          <a:p>
            <a:pPr>
              <a:buNone/>
            </a:pPr>
            <a:r>
              <a:rPr lang="en-US" sz="2600" dirty="0" smtClean="0"/>
              <a:t>He claimed that his ideas regarding relativity emerged from his imagining what riding on a beam of light would be like. </a:t>
            </a:r>
          </a:p>
          <a:p>
            <a:pPr algn="ctr">
              <a:buNone/>
            </a:pPr>
            <a:r>
              <a:rPr lang="en-US" sz="3000" dirty="0" smtClean="0">
                <a:solidFill>
                  <a:srgbClr val="FF0000"/>
                </a:solidFill>
              </a:rPr>
              <a:t>What does this quote mean to you?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55458"/>
            <a:ext cx="5209310" cy="362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23" y="457200"/>
            <a:ext cx="9144000" cy="990600"/>
          </a:xfrm>
        </p:spPr>
        <p:txBody>
          <a:bodyPr>
            <a:noAutofit/>
          </a:bodyPr>
          <a:lstStyle/>
          <a:p>
            <a:r>
              <a:rPr lang="en-US" dirty="0" smtClean="0"/>
              <a:t>EXPLORE</a:t>
            </a:r>
            <a:endParaRPr lang="en-US" dirty="0"/>
          </a:p>
        </p:txBody>
      </p:sp>
      <p:sp>
        <p:nvSpPr>
          <p:cNvPr id="3" name="Subtitle 2"/>
          <p:cNvSpPr>
            <a:spLocks noGrp="1"/>
          </p:cNvSpPr>
          <p:nvPr>
            <p:ph type="subTitle" idx="1"/>
          </p:nvPr>
        </p:nvSpPr>
        <p:spPr>
          <a:xfrm>
            <a:off x="11723" y="1375995"/>
            <a:ext cx="9144000" cy="3657600"/>
          </a:xfrm>
        </p:spPr>
        <p:txBody>
          <a:bodyPr>
            <a:normAutofit/>
          </a:bodyPr>
          <a:lstStyle/>
          <a:p>
            <a:pPr algn="l">
              <a:buFont typeface="Arial" pitchFamily="34" charset="0"/>
              <a:buChar char="•"/>
            </a:pPr>
            <a:r>
              <a:rPr lang="en-US" sz="4000" dirty="0" smtClean="0"/>
              <a:t>Diagram/Draw</a:t>
            </a:r>
          </a:p>
          <a:p>
            <a:pPr algn="l">
              <a:buFont typeface="Arial" pitchFamily="34" charset="0"/>
              <a:buChar char="•"/>
            </a:pPr>
            <a:r>
              <a:rPr lang="en-US" sz="4000" dirty="0" smtClean="0"/>
              <a:t>Document your observations</a:t>
            </a:r>
          </a:p>
          <a:p>
            <a:pPr algn="l">
              <a:buFont typeface="Arial" pitchFamily="34" charset="0"/>
              <a:buChar char="•"/>
            </a:pPr>
            <a:r>
              <a:rPr lang="en-US" sz="4000" dirty="0" smtClean="0"/>
              <a:t>Cite evidence for your observations</a:t>
            </a:r>
            <a:endParaRPr 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57600"/>
            <a:ext cx="3640032" cy="272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5400" b="1" dirty="0" smtClean="0"/>
              <a:t>EXPLAIN</a:t>
            </a:r>
            <a:endParaRPr lang="en-US" sz="5400" b="1"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sz="4000" dirty="0" smtClean="0"/>
              <a:t>Students will share their observations and diagrams AND</a:t>
            </a:r>
          </a:p>
          <a:p>
            <a:pPr>
              <a:buNone/>
            </a:pPr>
            <a:endParaRPr lang="en-US" sz="4000" dirty="0" smtClean="0"/>
          </a:p>
          <a:p>
            <a:r>
              <a:rPr lang="en-US" sz="4000" dirty="0" smtClean="0"/>
              <a:t>Verbally explain their reasoning WHILE</a:t>
            </a:r>
          </a:p>
          <a:p>
            <a:pPr>
              <a:buNone/>
            </a:pPr>
            <a:endParaRPr lang="en-US" sz="4000" dirty="0" smtClean="0"/>
          </a:p>
          <a:p>
            <a:r>
              <a:rPr lang="en-US" sz="4000" dirty="0" smtClean="0"/>
              <a:t>Citing their observations as evidence for their explanation</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You were not allowed to open your Mystery Tube and do not know for sure what is inside. </a:t>
            </a:r>
          </a:p>
          <a:p>
            <a:r>
              <a:rPr lang="en-US" dirty="0" smtClean="0"/>
              <a:t>How is this like a scientist who is investigating the natural world? </a:t>
            </a:r>
          </a:p>
          <a:p>
            <a:r>
              <a:rPr lang="en-US" dirty="0" smtClean="0"/>
              <a:t>How is it different? </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In what ways did other classmates affect the way you investigated your Mystery Tube and the conclusions you reached? </a:t>
            </a:r>
          </a:p>
          <a:p>
            <a:r>
              <a:rPr lang="en-US" dirty="0" smtClean="0"/>
              <a:t>What does this imply about the value of collaboration when doing science?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Considering that many of you approached the problem (of hypothesizing how the tube is constructed) in different ways, what might we conclude about the existence of one scientific method? </a:t>
            </a:r>
          </a:p>
          <a:p>
            <a:pPr marL="0" indent="0">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Some of you claimed that sound helped you determine how the inside of the tube is constructed. How was sound useful? </a:t>
            </a:r>
          </a:p>
          <a:p>
            <a:r>
              <a:rPr lang="en-US" dirty="0" smtClean="0"/>
              <a:t>How might your conclusions have been different had you never heard sound before? </a:t>
            </a:r>
          </a:p>
          <a:p>
            <a:r>
              <a:rPr lang="en-US" dirty="0" smtClean="0"/>
              <a:t>What does that imply about how prior knowledge and experience impacts your investigation and data analysis? </a:t>
            </a:r>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In what way did you have to make meaning of the data you collected? </a:t>
            </a:r>
          </a:p>
          <a:p>
            <a:r>
              <a:rPr lang="en-US" dirty="0" smtClean="0"/>
              <a:t>How is this different than data telling you what to think? </a:t>
            </a:r>
          </a:p>
          <a:p>
            <a:pPr>
              <a:buNone/>
            </a:pPr>
            <a:r>
              <a:rPr lang="en-US" dirty="0" smtClean="0"/>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565</Words>
  <Application>Microsoft Office PowerPoint</Application>
  <PresentationFormat>On-screen Show (4:3)</PresentationFormat>
  <Paragraphs>77</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How do scientists employ imagination and creativity in developing hypothesis through observations and drawing conclusions?</vt:lpstr>
      <vt:lpstr>ENGAGE</vt:lpstr>
      <vt:lpstr>EXPLORE</vt:lpstr>
      <vt:lpstr>EXPLAIN</vt:lpstr>
      <vt:lpstr>Guiding Questions</vt:lpstr>
      <vt:lpstr>Guiding Questions</vt:lpstr>
      <vt:lpstr>Guiding Questions</vt:lpstr>
      <vt:lpstr>Guiding Questions</vt:lpstr>
      <vt:lpstr>Guiding Questions</vt:lpstr>
      <vt:lpstr>Guiding Questions</vt:lpstr>
      <vt:lpstr>ELABORATION</vt:lpstr>
      <vt:lpstr>EVALUATION</vt:lpstr>
      <vt:lpstr>AFTERNOON WORK</vt:lpstr>
    </vt:vector>
  </TitlesOfParts>
  <Company>Hillsborough County Public Schools, 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CCSS fits into our 5E</dc:title>
  <dc:creator>8453D0A207CCC7E</dc:creator>
  <cp:lastModifiedBy>Moore, Peter</cp:lastModifiedBy>
  <cp:revision>115</cp:revision>
  <dcterms:created xsi:type="dcterms:W3CDTF">2012-07-26T12:04:02Z</dcterms:created>
  <dcterms:modified xsi:type="dcterms:W3CDTF">2014-07-24T11:49:46Z</dcterms:modified>
</cp:coreProperties>
</file>