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7" r:id="rId2"/>
    <p:sldId id="286" r:id="rId3"/>
    <p:sldId id="258" r:id="rId4"/>
    <p:sldId id="259" r:id="rId5"/>
    <p:sldId id="290" r:id="rId6"/>
    <p:sldId id="272" r:id="rId7"/>
    <p:sldId id="271" r:id="rId8"/>
    <p:sldId id="276" r:id="rId9"/>
    <p:sldId id="273" r:id="rId10"/>
    <p:sldId id="274" r:id="rId11"/>
    <p:sldId id="275" r:id="rId12"/>
    <p:sldId id="277" r:id="rId13"/>
    <p:sldId id="291" r:id="rId14"/>
    <p:sldId id="281" r:id="rId15"/>
    <p:sldId id="282" r:id="rId16"/>
    <p:sldId id="283" r:id="rId17"/>
    <p:sldId id="279" r:id="rId18"/>
    <p:sldId id="289" r:id="rId19"/>
    <p:sldId id="284" r:id="rId20"/>
    <p:sldId id="288"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Smee" initials="L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5278" autoAdjust="0"/>
  </p:normalViewPr>
  <p:slideViewPr>
    <p:cSldViewPr>
      <p:cViewPr varScale="1">
        <p:scale>
          <a:sx n="89" d="100"/>
          <a:sy n="89" d="100"/>
        </p:scale>
        <p:origin x="-1286" y="-67"/>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4-21T22:39:44.420" idx="2">
    <p:pos x="10" y="10"/>
    <p:text>cell nucleus</p:text>
    <p:extLst>
      <p:ext uri="{C676402C-5697-4E1C-873F-D02D1690AC5C}">
        <p15:threadingInfo xmlns:p15="http://schemas.microsoft.com/office/powerpoint/2012/main" xmlns=""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E8AC4C-29EE-4F0E-ADEF-2791015982B7}" type="datetimeFigureOut">
              <a:rPr lang="en-US" smtClean="0"/>
              <a:t>4/30/2014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139A9A-6954-4E9E-8237-001332AC0804}" type="slidenum">
              <a:rPr lang="en-US" smtClean="0"/>
              <a:t>‹#›</a:t>
            </a:fld>
            <a:endParaRPr lang="en-US"/>
          </a:p>
        </p:txBody>
      </p:sp>
    </p:spTree>
    <p:extLst>
      <p:ext uri="{BB962C8B-B14F-4D97-AF65-F5344CB8AC3E}">
        <p14:creationId xmlns:p14="http://schemas.microsoft.com/office/powerpoint/2010/main" val="31602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Chromosomes</a:t>
            </a:r>
            <a:r>
              <a:rPr lang="en-US" baseline="0" dirty="0" smtClean="0"/>
              <a:t> are located in the nucleus of a cell. Certain regions of a chromosome are called loci. The loci unravel into segments of DNA known as genes. You have two copies of every gene. You get one from each parent. Different versions of the gene are called alleles.</a:t>
            </a:r>
            <a:endParaRPr lang="en-US" dirty="0"/>
          </a:p>
        </p:txBody>
      </p:sp>
      <p:sp>
        <p:nvSpPr>
          <p:cNvPr id="4" name="Slide Number Placeholder 3"/>
          <p:cNvSpPr>
            <a:spLocks noGrp="1"/>
          </p:cNvSpPr>
          <p:nvPr>
            <p:ph type="sldNum" sz="quarter" idx="10"/>
          </p:nvPr>
        </p:nvSpPr>
        <p:spPr/>
        <p:txBody>
          <a:bodyPr/>
          <a:lstStyle/>
          <a:p>
            <a:fld id="{9B139A9A-6954-4E9E-8237-001332AC0804}" type="slidenum">
              <a:rPr lang="en-US" smtClean="0"/>
              <a:t>8</a:t>
            </a:fld>
            <a:endParaRPr lang="en-US"/>
          </a:p>
        </p:txBody>
      </p:sp>
    </p:spTree>
    <p:extLst>
      <p:ext uri="{BB962C8B-B14F-4D97-AF65-F5344CB8AC3E}">
        <p14:creationId xmlns:p14="http://schemas.microsoft.com/office/powerpoint/2010/main" val="2896549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Gregor</a:t>
            </a:r>
            <a:r>
              <a:rPr lang="en-US" dirty="0" smtClean="0"/>
              <a:t> Mendel was an Austrian monk. His</a:t>
            </a:r>
            <a:r>
              <a:rPr lang="en-US" baseline="0" dirty="0" smtClean="0"/>
              <a:t> work with pea plant traits helped him create the Theory of Heredity</a:t>
            </a:r>
            <a:endParaRPr lang="en-US" dirty="0"/>
          </a:p>
        </p:txBody>
      </p:sp>
      <p:sp>
        <p:nvSpPr>
          <p:cNvPr id="4" name="Slide Number Placeholder 3"/>
          <p:cNvSpPr>
            <a:spLocks noGrp="1"/>
          </p:cNvSpPr>
          <p:nvPr>
            <p:ph type="sldNum" sz="quarter" idx="10"/>
          </p:nvPr>
        </p:nvSpPr>
        <p:spPr/>
        <p:txBody>
          <a:bodyPr/>
          <a:lstStyle/>
          <a:p>
            <a:fld id="{9B139A9A-6954-4E9E-8237-001332AC0804}" type="slidenum">
              <a:rPr lang="en-US" smtClean="0"/>
              <a:t>9</a:t>
            </a:fld>
            <a:endParaRPr lang="en-US"/>
          </a:p>
        </p:txBody>
      </p:sp>
    </p:spTree>
    <p:extLst>
      <p:ext uri="{BB962C8B-B14F-4D97-AF65-F5344CB8AC3E}">
        <p14:creationId xmlns:p14="http://schemas.microsoft.com/office/powerpoint/2010/main" val="46437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prefix</a:t>
            </a:r>
            <a:r>
              <a:rPr lang="en-US" baseline="0" dirty="0" smtClean="0"/>
              <a:t> homo- means same</a:t>
            </a:r>
          </a:p>
          <a:p>
            <a:r>
              <a:rPr lang="en-US" baseline="0" dirty="0" smtClean="0"/>
              <a:t>The prefix hetero- means different</a:t>
            </a:r>
          </a:p>
          <a:p>
            <a:r>
              <a:rPr lang="en-US" baseline="0" dirty="0" err="1" smtClean="0"/>
              <a:t>Zygous</a:t>
            </a:r>
            <a:r>
              <a:rPr lang="en-US" baseline="0" dirty="0" smtClean="0"/>
              <a:t> refers to the zygote</a:t>
            </a:r>
            <a:endParaRPr lang="en-US" dirty="0"/>
          </a:p>
        </p:txBody>
      </p:sp>
      <p:sp>
        <p:nvSpPr>
          <p:cNvPr id="4" name="Slide Number Placeholder 3"/>
          <p:cNvSpPr>
            <a:spLocks noGrp="1"/>
          </p:cNvSpPr>
          <p:nvPr>
            <p:ph type="sldNum" sz="quarter" idx="10"/>
          </p:nvPr>
        </p:nvSpPr>
        <p:spPr/>
        <p:txBody>
          <a:bodyPr/>
          <a:lstStyle/>
          <a:p>
            <a:fld id="{9B139A9A-6954-4E9E-8237-001332AC0804}" type="slidenum">
              <a:rPr lang="en-US" smtClean="0"/>
              <a:t>15</a:t>
            </a:fld>
            <a:endParaRPr lang="en-US"/>
          </a:p>
        </p:txBody>
      </p:sp>
    </p:spTree>
    <p:extLst>
      <p:ext uri="{BB962C8B-B14F-4D97-AF65-F5344CB8AC3E}">
        <p14:creationId xmlns:p14="http://schemas.microsoft.com/office/powerpoint/2010/main" val="393575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sz="2600" b="0" i="0" u="none" strike="noStrike" kern="1200" cap="none" spc="0" normalizeH="0" baseline="0" noProof="0" dirty="0" smtClean="0">
                <a:ln>
                  <a:noFill/>
                </a:ln>
                <a:solidFill>
                  <a:prstClr val="black"/>
                </a:solidFill>
                <a:effectLst/>
                <a:uLnTx/>
                <a:uFillTx/>
                <a:latin typeface="Constantia"/>
              </a:rPr>
              <a:t>What if there was a creature that could have</a:t>
            </a:r>
          </a:p>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2600" b="0" i="0" u="none" strike="noStrike" kern="1200" cap="none" spc="0" normalizeH="0" baseline="0" noProof="0" dirty="0" smtClean="0">
                <a:ln>
                  <a:noFill/>
                </a:ln>
                <a:solidFill>
                  <a:prstClr val="black"/>
                </a:solidFill>
                <a:effectLst/>
                <a:uLnTx/>
                <a:uFillTx/>
                <a:latin typeface="Constantia"/>
              </a:rPr>
              <a:t> triangle shaped eyes or star shaped eyes       ?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sz="2600" b="0" i="0" u="none" strike="noStrike" kern="1200" cap="none" spc="0" normalizeH="0" baseline="0" noProof="0" dirty="0" smtClean="0">
                <a:ln>
                  <a:noFill/>
                </a:ln>
                <a:solidFill>
                  <a:prstClr val="black"/>
                </a:solidFill>
                <a:effectLst/>
                <a:uLnTx/>
                <a:uFillTx/>
                <a:latin typeface="Constantia"/>
              </a:rPr>
              <a:t>What if triangles were dominant over stars?</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sz="2600" b="0" i="0" u="none" strike="noStrike" kern="1200" cap="none" spc="0" normalizeH="0" baseline="0" noProof="0" dirty="0" smtClean="0">
                <a:ln>
                  <a:noFill/>
                </a:ln>
                <a:solidFill>
                  <a:prstClr val="black"/>
                </a:solidFill>
                <a:effectLst/>
                <a:uLnTx/>
                <a:uFillTx/>
                <a:latin typeface="Constantia"/>
              </a:rPr>
              <a:t>Represent            with 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sz="2600" b="0" i="0" u="none" strike="noStrike" kern="1200" cap="none" spc="0" normalizeH="0" baseline="0" noProof="0" dirty="0" smtClean="0">
                <a:ln>
                  <a:noFill/>
                </a:ln>
                <a:solidFill>
                  <a:prstClr val="black"/>
                </a:solidFill>
                <a:effectLst/>
                <a:uLnTx/>
                <a:uFillTx/>
                <a:latin typeface="Constantia"/>
              </a:rPr>
              <a:t>Represent             with 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en-US" sz="2600" b="0" i="0" u="none" strike="noStrike" kern="1200" cap="none" spc="0" normalizeH="0" baseline="0" noProof="0" dirty="0" smtClean="0">
                <a:ln>
                  <a:noFill/>
                </a:ln>
                <a:solidFill>
                  <a:prstClr val="black"/>
                </a:solidFill>
                <a:effectLst/>
                <a:uLnTx/>
                <a:uFillTx/>
                <a:latin typeface="Constantia"/>
              </a:rPr>
              <a:t>You usually use the letter of the trait that is dominant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t>By looking at an individuals alleles, we can describe their genetic makeup or </a:t>
            </a:r>
            <a:r>
              <a:rPr lang="en-US" b="1" dirty="0" smtClean="0">
                <a:solidFill>
                  <a:schemeClr val="accent1">
                    <a:lumMod val="60000"/>
                    <a:lumOff val="40000"/>
                  </a:schemeClr>
                </a:solidFill>
              </a:rPr>
              <a:t>genotype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lang="en-US" dirty="0" smtClean="0">
                <a:solidFill>
                  <a:schemeClr val="accent1">
                    <a:lumMod val="60000"/>
                    <a:lumOff val="40000"/>
                  </a:schemeClr>
                </a:solidFill>
              </a:rPr>
              <a:t>An individual has 2 alleles for each trait, 1 from each parent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lang="en-US" b="1" dirty="0" smtClean="0">
              <a:solidFill>
                <a:schemeClr val="accent1">
                  <a:lumMod val="60000"/>
                  <a:lumOff val="40000"/>
                </a:schemeClr>
              </a:solidFill>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lang="en-US" dirty="0"/>
          </a:p>
        </p:txBody>
      </p:sp>
      <p:sp>
        <p:nvSpPr>
          <p:cNvPr id="4" name="Slide Number Placeholder 3"/>
          <p:cNvSpPr>
            <a:spLocks noGrp="1"/>
          </p:cNvSpPr>
          <p:nvPr>
            <p:ph type="sldNum" sz="quarter" idx="10"/>
          </p:nvPr>
        </p:nvSpPr>
        <p:spPr/>
        <p:txBody>
          <a:bodyPr/>
          <a:lstStyle/>
          <a:p>
            <a:fld id="{9B139A9A-6954-4E9E-8237-001332AC0804}" type="slidenum">
              <a:rPr lang="en-US" smtClean="0"/>
              <a:t>17</a:t>
            </a:fld>
            <a:endParaRPr lang="en-US"/>
          </a:p>
        </p:txBody>
      </p:sp>
    </p:spTree>
    <p:extLst>
      <p:ext uri="{BB962C8B-B14F-4D97-AF65-F5344CB8AC3E}">
        <p14:creationId xmlns:p14="http://schemas.microsoft.com/office/powerpoint/2010/main" val="262347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0D2CC5-6428-403D-87A5-BBE45536197E}" type="datetimeFigureOut">
              <a:rPr lang="en-US" smtClean="0"/>
              <a:t>4/30/2014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E0EF0E6-C380-4D4F-87A2-FD533AAAE2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D2CC5-6428-403D-87A5-BBE45536197E}"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D2CC5-6428-403D-87A5-BBE45536197E}"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0D2CC5-6428-403D-87A5-BBE45536197E}"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0D2CC5-6428-403D-87A5-BBE45536197E}"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EF0E6-C380-4D4F-87A2-FD533AAAE2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0D2CC5-6428-403D-87A5-BBE45536197E}"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0D2CC5-6428-403D-87A5-BBE45536197E}"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0D2CC5-6428-403D-87A5-BBE45536197E}"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D2CC5-6428-403D-87A5-BBE45536197E}"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0D2CC5-6428-403D-87A5-BBE45536197E}"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EF0E6-C380-4D4F-87A2-FD533AAAE27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0D2CC5-6428-403D-87A5-BBE45536197E}"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E0EF0E6-C380-4D4F-87A2-FD533AAAE27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0D2CC5-6428-403D-87A5-BBE45536197E}" type="datetimeFigureOut">
              <a:rPr lang="en-US" smtClean="0"/>
              <a:t>4/30/2014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0EF0E6-C380-4D4F-87A2-FD533AAAE27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Alien Genetics</a:t>
            </a:r>
            <a:endParaRPr lang="en-US" dirty="0"/>
          </a:p>
        </p:txBody>
      </p:sp>
      <p:sp>
        <p:nvSpPr>
          <p:cNvPr id="5" name="Subtitle 4"/>
          <p:cNvSpPr>
            <a:spLocks noGrp="1"/>
          </p:cNvSpPr>
          <p:nvPr>
            <p:ph type="subTitle" idx="1"/>
          </p:nvPr>
        </p:nvSpPr>
        <p:spPr>
          <a:xfrm>
            <a:off x="533400" y="3228536"/>
            <a:ext cx="7854696" cy="962464"/>
          </a:xfrm>
        </p:spPr>
        <p:txBody>
          <a:bodyPr/>
          <a:lstStyle/>
          <a:p>
            <a:pPr algn="ctr"/>
            <a:r>
              <a:rPr lang="en-US" dirty="0" smtClean="0"/>
              <a:t>What are we made of?</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962400"/>
            <a:ext cx="18383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17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Mendel’s Theory of Heredity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For every trait, there </a:t>
            </a:r>
            <a:r>
              <a:rPr lang="en-US" dirty="0" err="1" smtClean="0"/>
              <a:t>are_______copies</a:t>
            </a:r>
            <a:r>
              <a:rPr lang="en-US" dirty="0" smtClean="0"/>
              <a:t> of the gene </a:t>
            </a:r>
            <a:r>
              <a:rPr lang="en-US" dirty="0"/>
              <a:t>	</a:t>
            </a:r>
            <a:r>
              <a:rPr lang="en-US" dirty="0" smtClean="0"/>
              <a:t>(one from each parent)</a:t>
            </a:r>
          </a:p>
          <a:p>
            <a:pPr marL="0" indent="0">
              <a:buNone/>
            </a:pPr>
            <a:endParaRPr lang="en-US" dirty="0"/>
          </a:p>
        </p:txBody>
      </p:sp>
      <p:pic>
        <p:nvPicPr>
          <p:cNvPr id="4" name="Picture 3"/>
          <p:cNvPicPr>
            <a:picLocks noChangeAspect="1"/>
          </p:cNvPicPr>
          <p:nvPr/>
        </p:nvPicPr>
        <p:blipFill>
          <a:blip r:embed="rId2"/>
          <a:stretch>
            <a:fillRect/>
          </a:stretch>
        </p:blipFill>
        <p:spPr>
          <a:xfrm>
            <a:off x="2438400" y="3159177"/>
            <a:ext cx="3505200" cy="2413416"/>
          </a:xfrm>
          <a:prstGeom prst="rect">
            <a:avLst/>
          </a:prstGeom>
        </p:spPr>
      </p:pic>
      <p:sp>
        <p:nvSpPr>
          <p:cNvPr id="5" name="TextBox 4"/>
          <p:cNvSpPr txBox="1"/>
          <p:nvPr/>
        </p:nvSpPr>
        <p:spPr>
          <a:xfrm>
            <a:off x="4602480" y="1935480"/>
            <a:ext cx="990600" cy="523220"/>
          </a:xfrm>
          <a:prstGeom prst="rect">
            <a:avLst/>
          </a:prstGeom>
          <a:noFill/>
        </p:spPr>
        <p:txBody>
          <a:bodyPr wrap="square" rtlCol="0">
            <a:spAutoFit/>
          </a:bodyPr>
          <a:lstStyle/>
          <a:p>
            <a:r>
              <a:rPr lang="en-US" sz="2800" b="1" dirty="0" smtClean="0"/>
              <a:t>two</a:t>
            </a:r>
            <a:endParaRPr lang="en-US" sz="2800" b="1" dirty="0"/>
          </a:p>
        </p:txBody>
      </p:sp>
    </p:spTree>
    <p:extLst>
      <p:ext uri="{BB962C8B-B14F-4D97-AF65-F5344CB8AC3E}">
        <p14:creationId xmlns:p14="http://schemas.microsoft.com/office/powerpoint/2010/main" val="90831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Mendel’s Theory of Heredity</a:t>
            </a:r>
            <a:endParaRPr lang="en-US" dirty="0"/>
          </a:p>
        </p:txBody>
      </p:sp>
      <p:sp>
        <p:nvSpPr>
          <p:cNvPr id="3" name="Content Placeholder 2"/>
          <p:cNvSpPr>
            <a:spLocks noGrp="1"/>
          </p:cNvSpPr>
          <p:nvPr>
            <p:ph idx="1"/>
          </p:nvPr>
        </p:nvSpPr>
        <p:spPr>
          <a:xfrm>
            <a:off x="457200" y="1935480"/>
            <a:ext cx="8229600" cy="2484120"/>
          </a:xfrm>
        </p:spPr>
        <p:txBody>
          <a:bodyPr/>
          <a:lstStyle/>
          <a:p>
            <a:pPr marL="0" lvl="0" indent="0">
              <a:buClr>
                <a:srgbClr val="0BD0D9"/>
              </a:buClr>
              <a:buNone/>
            </a:pPr>
            <a:r>
              <a:rPr lang="en-US" dirty="0" smtClean="0">
                <a:solidFill>
                  <a:schemeClr val="accent1">
                    <a:lumMod val="60000"/>
                    <a:lumOff val="40000"/>
                  </a:schemeClr>
                </a:solidFill>
              </a:rPr>
              <a:t>2.</a:t>
            </a:r>
            <a:r>
              <a:rPr lang="en-US" dirty="0" smtClean="0">
                <a:solidFill>
                  <a:prstClr val="black"/>
                </a:solidFill>
              </a:rPr>
              <a:t>There </a:t>
            </a:r>
            <a:r>
              <a:rPr lang="en-US" dirty="0">
                <a:solidFill>
                  <a:prstClr val="black"/>
                </a:solidFill>
              </a:rPr>
              <a:t>are alternative versions of genes </a:t>
            </a:r>
            <a:r>
              <a:rPr lang="en-US" dirty="0" smtClean="0">
                <a:solidFill>
                  <a:prstClr val="black"/>
                </a:solidFill>
              </a:rPr>
              <a:t>(_________)</a:t>
            </a:r>
            <a:endParaRPr lang="en-US" dirty="0">
              <a:solidFill>
                <a:prstClr val="black"/>
              </a:solidFill>
            </a:endParaRPr>
          </a:p>
        </p:txBody>
      </p:sp>
      <p:grpSp>
        <p:nvGrpSpPr>
          <p:cNvPr id="9" name="Group 8"/>
          <p:cNvGrpSpPr/>
          <p:nvPr/>
        </p:nvGrpSpPr>
        <p:grpSpPr>
          <a:xfrm>
            <a:off x="2209800" y="2743200"/>
            <a:ext cx="4285415" cy="3124200"/>
            <a:chOff x="2286000" y="2945892"/>
            <a:chExt cx="4285415" cy="3124200"/>
          </a:xfrm>
        </p:grpSpPr>
        <p:pic>
          <p:nvPicPr>
            <p:cNvPr id="4" name="Picture 3"/>
            <p:cNvPicPr>
              <a:picLocks noChangeAspect="1"/>
            </p:cNvPicPr>
            <p:nvPr/>
          </p:nvPicPr>
          <p:blipFill rotWithShape="1">
            <a:blip r:embed="rId2"/>
            <a:srcRect b="2671"/>
            <a:stretch/>
          </p:blipFill>
          <p:spPr>
            <a:xfrm>
              <a:off x="2286000" y="2945892"/>
              <a:ext cx="4285415" cy="3124200"/>
            </a:xfrm>
            <a:prstGeom prst="rect">
              <a:avLst/>
            </a:prstGeom>
          </p:spPr>
        </p:pic>
        <p:sp>
          <p:nvSpPr>
            <p:cNvPr id="7" name="TextBox 6"/>
            <p:cNvSpPr txBox="1"/>
            <p:nvPr/>
          </p:nvSpPr>
          <p:spPr>
            <a:xfrm>
              <a:off x="3200400" y="4036334"/>
              <a:ext cx="1828800" cy="923330"/>
            </a:xfrm>
            <a:prstGeom prst="rect">
              <a:avLst/>
            </a:prstGeom>
            <a:solidFill>
              <a:schemeClr val="bg1"/>
            </a:solidFill>
          </p:spPr>
          <p:txBody>
            <a:bodyPr wrap="square" rtlCol="0">
              <a:spAutoFit/>
            </a:bodyPr>
            <a:lstStyle/>
            <a:p>
              <a:endParaRPr lang="en-US" dirty="0" smtClean="0"/>
            </a:p>
            <a:p>
              <a:endParaRPr lang="en-US" dirty="0"/>
            </a:p>
            <a:p>
              <a:endParaRPr lang="en-US" dirty="0"/>
            </a:p>
          </p:txBody>
        </p:sp>
      </p:grpSp>
      <p:sp>
        <p:nvSpPr>
          <p:cNvPr id="5" name="TextBox 4"/>
          <p:cNvSpPr txBox="1"/>
          <p:nvPr/>
        </p:nvSpPr>
        <p:spPr>
          <a:xfrm>
            <a:off x="6495215" y="1935480"/>
            <a:ext cx="1552993" cy="461665"/>
          </a:xfrm>
          <a:prstGeom prst="rect">
            <a:avLst/>
          </a:prstGeom>
          <a:noFill/>
        </p:spPr>
        <p:txBody>
          <a:bodyPr wrap="square" rtlCol="0">
            <a:spAutoFit/>
          </a:bodyPr>
          <a:lstStyle/>
          <a:p>
            <a:r>
              <a:rPr lang="en-US" sz="2400" b="1" dirty="0">
                <a:solidFill>
                  <a:srgbClr val="0F6FC6">
                    <a:lumMod val="60000"/>
                    <a:lumOff val="40000"/>
                  </a:srgbClr>
                </a:solidFill>
              </a:rPr>
              <a:t>alleles</a:t>
            </a:r>
            <a:endParaRPr lang="en-US" sz="2400" b="1" dirty="0"/>
          </a:p>
        </p:txBody>
      </p:sp>
    </p:spTree>
    <p:extLst>
      <p:ext uri="{BB962C8B-B14F-4D97-AF65-F5344CB8AC3E}">
        <p14:creationId xmlns:p14="http://schemas.microsoft.com/office/powerpoint/2010/main" val="140978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Mendel’s Theory of Heredity</a:t>
            </a:r>
            <a:endParaRPr lang="en-US" dirty="0"/>
          </a:p>
        </p:txBody>
      </p:sp>
      <p:sp>
        <p:nvSpPr>
          <p:cNvPr id="3" name="Content Placeholder 2"/>
          <p:cNvSpPr>
            <a:spLocks noGrp="1"/>
          </p:cNvSpPr>
          <p:nvPr>
            <p:ph idx="1"/>
          </p:nvPr>
        </p:nvSpPr>
        <p:spPr>
          <a:xfrm>
            <a:off x="457200" y="1935480"/>
            <a:ext cx="8229600" cy="1493520"/>
          </a:xfrm>
        </p:spPr>
        <p:txBody>
          <a:bodyPr/>
          <a:lstStyle/>
          <a:p>
            <a:pPr marL="0" lvl="0" indent="0">
              <a:buClr>
                <a:srgbClr val="0BD0D9"/>
              </a:buClr>
              <a:buNone/>
            </a:pPr>
            <a:r>
              <a:rPr lang="en-US" dirty="0" smtClean="0">
                <a:solidFill>
                  <a:schemeClr val="accent1">
                    <a:lumMod val="60000"/>
                    <a:lumOff val="40000"/>
                  </a:schemeClr>
                </a:solidFill>
              </a:rPr>
              <a:t>3. </a:t>
            </a:r>
            <a:r>
              <a:rPr lang="en-US" dirty="0" smtClean="0">
                <a:solidFill>
                  <a:prstClr val="black"/>
                </a:solidFill>
              </a:rPr>
              <a:t>When </a:t>
            </a:r>
            <a:r>
              <a:rPr lang="en-US" dirty="0">
                <a:solidFill>
                  <a:prstClr val="black"/>
                </a:solidFill>
              </a:rPr>
              <a:t>two different alleles are present, one is expressed </a:t>
            </a:r>
            <a:r>
              <a:rPr lang="en-US" dirty="0" smtClean="0">
                <a:solidFill>
                  <a:prstClr val="black"/>
                </a:solidFill>
              </a:rPr>
              <a:t> (__________) while </a:t>
            </a:r>
            <a:r>
              <a:rPr lang="en-US" dirty="0">
                <a:solidFill>
                  <a:prstClr val="black"/>
                </a:solidFill>
              </a:rPr>
              <a:t>the other is not </a:t>
            </a:r>
            <a:r>
              <a:rPr lang="en-US" dirty="0" smtClean="0">
                <a:solidFill>
                  <a:prstClr val="black"/>
                </a:solidFill>
              </a:rPr>
              <a:t>visible (_________).   </a:t>
            </a:r>
            <a:endParaRPr lang="en-US" dirty="0">
              <a:solidFill>
                <a:prstClr val="black"/>
              </a:solidFill>
            </a:endParaRPr>
          </a:p>
        </p:txBody>
      </p:sp>
      <p:sp>
        <p:nvSpPr>
          <p:cNvPr id="4" name="TextBox 3"/>
          <p:cNvSpPr txBox="1"/>
          <p:nvPr/>
        </p:nvSpPr>
        <p:spPr>
          <a:xfrm>
            <a:off x="2286000" y="2252659"/>
            <a:ext cx="1524000" cy="461665"/>
          </a:xfrm>
          <a:prstGeom prst="rect">
            <a:avLst/>
          </a:prstGeom>
          <a:noFill/>
        </p:spPr>
        <p:txBody>
          <a:bodyPr wrap="square" rtlCol="0">
            <a:spAutoFit/>
          </a:bodyPr>
          <a:lstStyle/>
          <a:p>
            <a:r>
              <a:rPr lang="en-US" sz="2400" dirty="0" smtClean="0">
                <a:solidFill>
                  <a:schemeClr val="accent2"/>
                </a:solidFill>
              </a:rPr>
              <a:t>dominant</a:t>
            </a:r>
            <a:endParaRPr lang="en-US" sz="2400" dirty="0">
              <a:solidFill>
                <a:schemeClr val="accent2"/>
              </a:solidFill>
            </a:endParaRPr>
          </a:p>
        </p:txBody>
      </p:sp>
      <p:sp>
        <p:nvSpPr>
          <p:cNvPr id="5" name="TextBox 4"/>
          <p:cNvSpPr txBox="1"/>
          <p:nvPr/>
        </p:nvSpPr>
        <p:spPr>
          <a:xfrm>
            <a:off x="762000" y="2714324"/>
            <a:ext cx="1524000" cy="461665"/>
          </a:xfrm>
          <a:prstGeom prst="rect">
            <a:avLst/>
          </a:prstGeom>
          <a:noFill/>
        </p:spPr>
        <p:txBody>
          <a:bodyPr wrap="square" rtlCol="0">
            <a:spAutoFit/>
          </a:bodyPr>
          <a:lstStyle/>
          <a:p>
            <a:r>
              <a:rPr lang="en-US" sz="2400" dirty="0">
                <a:solidFill>
                  <a:schemeClr val="accent2"/>
                </a:solidFill>
              </a:rPr>
              <a:t>recessive</a:t>
            </a:r>
          </a:p>
        </p:txBody>
      </p:sp>
    </p:spTree>
    <p:extLst>
      <p:ext uri="{BB962C8B-B14F-4D97-AF65-F5344CB8AC3E}">
        <p14:creationId xmlns:p14="http://schemas.microsoft.com/office/powerpoint/2010/main" val="1387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Mendel’s Theory of Heredity</a:t>
            </a:r>
            <a:endParaRPr lang="en-US" dirty="0"/>
          </a:p>
        </p:txBody>
      </p:sp>
      <p:sp>
        <p:nvSpPr>
          <p:cNvPr id="3" name="Content Placeholder 2"/>
          <p:cNvSpPr>
            <a:spLocks noGrp="1"/>
          </p:cNvSpPr>
          <p:nvPr>
            <p:ph idx="1"/>
          </p:nvPr>
        </p:nvSpPr>
        <p:spPr>
          <a:xfrm>
            <a:off x="457200" y="1935480"/>
            <a:ext cx="8534400" cy="2560320"/>
          </a:xfrm>
        </p:spPr>
        <p:txBody>
          <a:bodyPr>
            <a:normAutofit/>
          </a:bodyPr>
          <a:lstStyle/>
          <a:p>
            <a:r>
              <a:rPr lang="en-US" dirty="0"/>
              <a:t>By looking at an individuals alleles, we can describe their </a:t>
            </a:r>
            <a:endParaRPr lang="en-US" dirty="0" smtClean="0"/>
          </a:p>
          <a:p>
            <a:endParaRPr lang="en-US" dirty="0"/>
          </a:p>
          <a:p>
            <a:r>
              <a:rPr lang="en-US" b="1" u="sng" dirty="0"/>
              <a:t>__________________</a:t>
            </a:r>
            <a:r>
              <a:rPr lang="en-US" dirty="0"/>
              <a:t>: genetic </a:t>
            </a:r>
            <a:r>
              <a:rPr lang="en-US" dirty="0" smtClean="0"/>
              <a:t>makeup</a:t>
            </a:r>
          </a:p>
          <a:p>
            <a:endParaRPr lang="en-US" dirty="0"/>
          </a:p>
          <a:p>
            <a:r>
              <a:rPr lang="en-US" b="1" u="sng" dirty="0"/>
              <a:t>__________________</a:t>
            </a:r>
            <a:r>
              <a:rPr lang="en-US" dirty="0"/>
              <a:t>: what they look like</a:t>
            </a:r>
          </a:p>
          <a:p>
            <a:pPr marL="0" lvl="0" indent="0">
              <a:buClr>
                <a:srgbClr val="0BD0D9"/>
              </a:buClr>
              <a:buNone/>
            </a:pPr>
            <a:endParaRPr lang="en-US" dirty="0">
              <a:solidFill>
                <a:prstClr val="black"/>
              </a:solidFill>
            </a:endParaRPr>
          </a:p>
        </p:txBody>
      </p:sp>
      <p:sp>
        <p:nvSpPr>
          <p:cNvPr id="6" name="TextBox 5"/>
          <p:cNvSpPr txBox="1"/>
          <p:nvPr/>
        </p:nvSpPr>
        <p:spPr>
          <a:xfrm>
            <a:off x="1371600" y="2610204"/>
            <a:ext cx="1676400" cy="523220"/>
          </a:xfrm>
          <a:prstGeom prst="rect">
            <a:avLst/>
          </a:prstGeom>
          <a:noFill/>
        </p:spPr>
        <p:txBody>
          <a:bodyPr wrap="square" rtlCol="0">
            <a:spAutoFit/>
          </a:bodyPr>
          <a:lstStyle/>
          <a:p>
            <a:r>
              <a:rPr lang="en-US" sz="2800" dirty="0" smtClean="0">
                <a:solidFill>
                  <a:schemeClr val="accent2"/>
                </a:solidFill>
              </a:rPr>
              <a:t>Genotype</a:t>
            </a:r>
            <a:endParaRPr lang="en-US" sz="2800" dirty="0">
              <a:solidFill>
                <a:schemeClr val="accent2"/>
              </a:solidFill>
            </a:endParaRPr>
          </a:p>
        </p:txBody>
      </p:sp>
      <p:sp>
        <p:nvSpPr>
          <p:cNvPr id="7" name="TextBox 6"/>
          <p:cNvSpPr txBox="1"/>
          <p:nvPr/>
        </p:nvSpPr>
        <p:spPr>
          <a:xfrm>
            <a:off x="1371600" y="3546538"/>
            <a:ext cx="2021305" cy="523220"/>
          </a:xfrm>
          <a:prstGeom prst="rect">
            <a:avLst/>
          </a:prstGeom>
          <a:noFill/>
        </p:spPr>
        <p:txBody>
          <a:bodyPr wrap="square" rtlCol="0">
            <a:spAutoFit/>
          </a:bodyPr>
          <a:lstStyle/>
          <a:p>
            <a:r>
              <a:rPr lang="en-US" sz="2800" dirty="0" smtClean="0">
                <a:solidFill>
                  <a:schemeClr val="accent2"/>
                </a:solidFill>
              </a:rPr>
              <a:t>Phenotype</a:t>
            </a:r>
            <a:endParaRPr lang="en-US" sz="2800" dirty="0">
              <a:solidFill>
                <a:schemeClr val="accent2"/>
              </a:solidFill>
            </a:endParaRPr>
          </a:p>
        </p:txBody>
      </p:sp>
    </p:spTree>
    <p:extLst>
      <p:ext uri="{BB962C8B-B14F-4D97-AF65-F5344CB8AC3E}">
        <p14:creationId xmlns:p14="http://schemas.microsoft.com/office/powerpoint/2010/main" val="150899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Alleles can be Dominant or Recessive</a:t>
            </a:r>
          </a:p>
        </p:txBody>
      </p:sp>
      <p:sp>
        <p:nvSpPr>
          <p:cNvPr id="4" name="Content Placeholder 3"/>
          <p:cNvSpPr txBox="1">
            <a:spLocks noGrp="1"/>
          </p:cNvSpPr>
          <p:nvPr>
            <p:ph idx="1"/>
          </p:nvPr>
        </p:nvSpPr>
        <p:spPr>
          <a:xfrm>
            <a:off x="457200" y="1935480"/>
            <a:ext cx="8229600" cy="3250121"/>
          </a:xfrm>
          <a:prstGeom prst="rect">
            <a:avLst/>
          </a:prstGeom>
          <a:noFill/>
        </p:spPr>
        <p:txBody>
          <a:bodyPr wrap="square" rtlCol="0">
            <a:spAutoFit/>
          </a:bodyPr>
          <a:lstStyle/>
          <a:p>
            <a:endParaRPr lang="en-US" sz="2400" dirty="0" smtClean="0">
              <a:solidFill>
                <a:schemeClr val="accent1">
                  <a:lumMod val="60000"/>
                  <a:lumOff val="40000"/>
                </a:schemeClr>
              </a:solidFill>
            </a:endParaRPr>
          </a:p>
          <a:p>
            <a:r>
              <a:rPr lang="en-US" sz="2400" dirty="0" smtClean="0">
                <a:solidFill>
                  <a:schemeClr val="accent1">
                    <a:lumMod val="60000"/>
                    <a:lumOff val="40000"/>
                  </a:schemeClr>
                </a:solidFill>
              </a:rPr>
              <a:t>Dominant</a:t>
            </a:r>
            <a:r>
              <a:rPr lang="en-US" sz="2400" dirty="0" smtClean="0"/>
              <a:t>: always expresses itself </a:t>
            </a:r>
          </a:p>
          <a:p>
            <a:pPr marL="0" indent="0">
              <a:buNone/>
            </a:pPr>
            <a:r>
              <a:rPr lang="en-US" sz="2400" dirty="0" smtClean="0"/>
              <a:t>(</a:t>
            </a:r>
            <a:r>
              <a:rPr lang="en-US" sz="2000" dirty="0" smtClean="0"/>
              <a:t>capital letters are used to represent dominant alleles)  </a:t>
            </a:r>
          </a:p>
          <a:p>
            <a:pPr marL="667512" lvl="2" indent="0">
              <a:buNone/>
            </a:pPr>
            <a:r>
              <a:rPr lang="en-US" sz="1900" dirty="0" smtClean="0">
                <a:solidFill>
                  <a:schemeClr val="accent1">
                    <a:lumMod val="60000"/>
                    <a:lumOff val="40000"/>
                  </a:schemeClr>
                </a:solidFill>
              </a:rPr>
              <a:t>	Example:  </a:t>
            </a:r>
            <a:r>
              <a:rPr lang="en-US" sz="1900" dirty="0" smtClean="0"/>
              <a:t>“B”</a:t>
            </a:r>
            <a:endParaRPr lang="en-US" sz="1900" dirty="0" smtClean="0">
              <a:solidFill>
                <a:schemeClr val="accent1">
                  <a:lumMod val="60000"/>
                  <a:lumOff val="40000"/>
                </a:schemeClr>
              </a:solidFill>
            </a:endParaRPr>
          </a:p>
          <a:p>
            <a:r>
              <a:rPr lang="en-US" sz="2400" dirty="0" smtClean="0">
                <a:solidFill>
                  <a:schemeClr val="accent1">
                    <a:lumMod val="60000"/>
                    <a:lumOff val="40000"/>
                  </a:schemeClr>
                </a:solidFill>
              </a:rPr>
              <a:t>Recessive</a:t>
            </a:r>
            <a:r>
              <a:rPr lang="en-US" sz="2400" dirty="0" smtClean="0"/>
              <a:t>: only expressed in absence of a dominant allele </a:t>
            </a:r>
          </a:p>
          <a:p>
            <a:pPr marL="0" indent="0">
              <a:buNone/>
            </a:pPr>
            <a:r>
              <a:rPr lang="en-US" sz="2000" dirty="0" smtClean="0"/>
              <a:t>(lowercase letters are used to represent recessive alleles)</a:t>
            </a:r>
          </a:p>
          <a:p>
            <a:pPr marL="0" lvl="2" indent="0">
              <a:buClr>
                <a:schemeClr val="accent3"/>
              </a:buClr>
              <a:buSzPct val="95000"/>
              <a:buNone/>
            </a:pPr>
            <a:r>
              <a:rPr lang="en-US" sz="2000" dirty="0"/>
              <a:t>	</a:t>
            </a:r>
            <a:r>
              <a:rPr lang="en-US" sz="1900" dirty="0">
                <a:solidFill>
                  <a:schemeClr val="accent1">
                    <a:lumMod val="60000"/>
                    <a:lumOff val="40000"/>
                  </a:schemeClr>
                </a:solidFill>
              </a:rPr>
              <a:t>Example:  </a:t>
            </a:r>
            <a:r>
              <a:rPr lang="en-US" sz="1900" dirty="0" smtClean="0"/>
              <a:t>“b”</a:t>
            </a:r>
            <a:endParaRPr lang="en-US" sz="1900" dirty="0">
              <a:solidFill>
                <a:schemeClr val="accent1">
                  <a:lumMod val="60000"/>
                  <a:lumOff val="40000"/>
                </a:schemeClr>
              </a:solidFill>
            </a:endParaRPr>
          </a:p>
          <a:p>
            <a:pPr marL="0" indent="0">
              <a:buNone/>
            </a:pPr>
            <a:endParaRPr lang="en-US" sz="2000" dirty="0"/>
          </a:p>
        </p:txBody>
      </p:sp>
    </p:spTree>
    <p:extLst>
      <p:ext uri="{BB962C8B-B14F-4D97-AF65-F5344CB8AC3E}">
        <p14:creationId xmlns:p14="http://schemas.microsoft.com/office/powerpoint/2010/main" val="173726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More terms</a:t>
            </a:r>
            <a:endParaRPr lang="en-US" dirty="0"/>
          </a:p>
        </p:txBody>
      </p:sp>
      <p:sp>
        <p:nvSpPr>
          <p:cNvPr id="8" name="Content Placeholder 7"/>
          <p:cNvSpPr>
            <a:spLocks noGrp="1"/>
          </p:cNvSpPr>
          <p:nvPr>
            <p:ph idx="1"/>
          </p:nvPr>
        </p:nvSpPr>
        <p:spPr>
          <a:xfrm>
            <a:off x="457200" y="1935480"/>
            <a:ext cx="8229600" cy="3703320"/>
          </a:xfrm>
        </p:spPr>
        <p:txBody>
          <a:bodyPr>
            <a:normAutofit/>
          </a:bodyPr>
          <a:lstStyle/>
          <a:p>
            <a:r>
              <a:rPr lang="en-US" dirty="0" smtClean="0"/>
              <a:t>If two alleles code for the </a:t>
            </a:r>
            <a:r>
              <a:rPr lang="en-US" i="1" dirty="0" smtClean="0"/>
              <a:t>same</a:t>
            </a:r>
            <a:r>
              <a:rPr lang="en-US" dirty="0" smtClean="0"/>
              <a:t> characteristic they are </a:t>
            </a:r>
            <a:r>
              <a:rPr lang="en-US" dirty="0">
                <a:solidFill>
                  <a:schemeClr val="accent1">
                    <a:lumMod val="60000"/>
                    <a:lumOff val="40000"/>
                  </a:schemeClr>
                </a:solidFill>
              </a:rPr>
              <a:t>_______________</a:t>
            </a:r>
          </a:p>
          <a:p>
            <a:pPr lvl="5"/>
            <a:r>
              <a:rPr lang="en-US" sz="2400" dirty="0" smtClean="0"/>
              <a:t>TT = </a:t>
            </a:r>
            <a:r>
              <a:rPr lang="en-US" sz="2400" dirty="0" smtClean="0">
                <a:solidFill>
                  <a:schemeClr val="accent1">
                    <a:lumMod val="60000"/>
                    <a:lumOff val="40000"/>
                  </a:schemeClr>
                </a:solidFill>
              </a:rPr>
              <a:t>_____________</a:t>
            </a:r>
            <a:r>
              <a:rPr lang="en-US" sz="2400" dirty="0" smtClean="0"/>
              <a:t>dominant</a:t>
            </a:r>
          </a:p>
          <a:p>
            <a:pPr lvl="5"/>
            <a:r>
              <a:rPr lang="en-US" sz="2400" dirty="0" err="1" smtClean="0"/>
              <a:t>tt</a:t>
            </a:r>
            <a:r>
              <a:rPr lang="en-US" sz="2400" dirty="0" smtClean="0"/>
              <a:t> = </a:t>
            </a:r>
            <a:r>
              <a:rPr lang="en-US" sz="2400" dirty="0" smtClean="0">
                <a:solidFill>
                  <a:schemeClr val="accent1">
                    <a:lumMod val="60000"/>
                    <a:lumOff val="40000"/>
                  </a:schemeClr>
                </a:solidFill>
              </a:rPr>
              <a:t>_____________ </a:t>
            </a:r>
            <a:r>
              <a:rPr lang="en-US" sz="2400" dirty="0" smtClean="0"/>
              <a:t>recessive</a:t>
            </a:r>
          </a:p>
          <a:p>
            <a:r>
              <a:rPr lang="en-US" dirty="0" smtClean="0"/>
              <a:t>If the alleles are</a:t>
            </a:r>
            <a:r>
              <a:rPr lang="en-US" i="1" dirty="0" smtClean="0"/>
              <a:t> different </a:t>
            </a:r>
            <a:r>
              <a:rPr lang="en-US" dirty="0" smtClean="0"/>
              <a:t>they are</a:t>
            </a:r>
            <a:r>
              <a:rPr lang="en-US" dirty="0" smtClean="0">
                <a:solidFill>
                  <a:schemeClr val="accent3"/>
                </a:solidFill>
              </a:rPr>
              <a:t> ______________</a:t>
            </a:r>
          </a:p>
          <a:p>
            <a:pPr lvl="5"/>
            <a:r>
              <a:rPr lang="en-US" sz="2400" dirty="0" err="1" smtClean="0"/>
              <a:t>Tt</a:t>
            </a:r>
            <a:r>
              <a:rPr lang="en-US" sz="2400" dirty="0"/>
              <a:t> </a:t>
            </a:r>
            <a:r>
              <a:rPr lang="en-US" sz="2400" dirty="0" smtClean="0"/>
              <a:t>=</a:t>
            </a:r>
            <a:r>
              <a:rPr lang="en-US" sz="2400" dirty="0" smtClean="0">
                <a:solidFill>
                  <a:schemeClr val="accent2"/>
                </a:solidFill>
              </a:rPr>
              <a:t>_____________</a:t>
            </a:r>
            <a:endParaRPr lang="en-US" sz="2400" dirty="0">
              <a:solidFill>
                <a:schemeClr val="accent2"/>
              </a:solidFill>
            </a:endParaRPr>
          </a:p>
          <a:p>
            <a:r>
              <a:rPr lang="en-US" dirty="0" smtClean="0">
                <a:solidFill>
                  <a:schemeClr val="accent1">
                    <a:lumMod val="60000"/>
                    <a:lumOff val="40000"/>
                  </a:schemeClr>
                </a:solidFill>
              </a:rPr>
              <a:t>Let’s practice</a:t>
            </a:r>
          </a:p>
        </p:txBody>
      </p:sp>
      <p:sp>
        <p:nvSpPr>
          <p:cNvPr id="2" name="TextBox 1"/>
          <p:cNvSpPr txBox="1"/>
          <p:nvPr/>
        </p:nvSpPr>
        <p:spPr>
          <a:xfrm>
            <a:off x="2895600" y="2759925"/>
            <a:ext cx="2133600" cy="461665"/>
          </a:xfrm>
          <a:prstGeom prst="rect">
            <a:avLst/>
          </a:prstGeom>
          <a:noFill/>
        </p:spPr>
        <p:txBody>
          <a:bodyPr wrap="square" rtlCol="0">
            <a:spAutoFit/>
          </a:bodyPr>
          <a:lstStyle/>
          <a:p>
            <a:r>
              <a:rPr lang="en-US" sz="2400" b="1" dirty="0" smtClean="0">
                <a:solidFill>
                  <a:schemeClr val="accent2"/>
                </a:solidFill>
              </a:rPr>
              <a:t>Homozygous</a:t>
            </a:r>
            <a:endParaRPr lang="en-US" sz="2400" b="1" dirty="0">
              <a:solidFill>
                <a:schemeClr val="accent2"/>
              </a:solidFill>
            </a:endParaRPr>
          </a:p>
        </p:txBody>
      </p:sp>
      <p:sp>
        <p:nvSpPr>
          <p:cNvPr id="5" name="TextBox 4"/>
          <p:cNvSpPr txBox="1"/>
          <p:nvPr/>
        </p:nvSpPr>
        <p:spPr>
          <a:xfrm>
            <a:off x="2838170" y="3203760"/>
            <a:ext cx="2133600" cy="461665"/>
          </a:xfrm>
          <a:prstGeom prst="rect">
            <a:avLst/>
          </a:prstGeom>
          <a:noFill/>
        </p:spPr>
        <p:txBody>
          <a:bodyPr wrap="square" rtlCol="0">
            <a:spAutoFit/>
          </a:bodyPr>
          <a:lstStyle/>
          <a:p>
            <a:r>
              <a:rPr lang="en-US" sz="2400" b="1" dirty="0" smtClean="0">
                <a:solidFill>
                  <a:schemeClr val="accent2"/>
                </a:solidFill>
              </a:rPr>
              <a:t>Homozygous</a:t>
            </a:r>
            <a:endParaRPr lang="en-US" sz="2400" b="1" dirty="0">
              <a:solidFill>
                <a:schemeClr val="accent2"/>
              </a:solidFill>
            </a:endParaRPr>
          </a:p>
        </p:txBody>
      </p:sp>
      <p:sp>
        <p:nvSpPr>
          <p:cNvPr id="3" name="Rectangle 2"/>
          <p:cNvSpPr/>
          <p:nvPr/>
        </p:nvSpPr>
        <p:spPr>
          <a:xfrm>
            <a:off x="5785377" y="3665425"/>
            <a:ext cx="2087816" cy="492443"/>
          </a:xfrm>
          <a:prstGeom prst="rect">
            <a:avLst/>
          </a:prstGeom>
        </p:spPr>
        <p:txBody>
          <a:bodyPr wrap="none">
            <a:spAutoFit/>
          </a:bodyPr>
          <a:lstStyle/>
          <a:p>
            <a:r>
              <a:rPr lang="en-US" sz="2600" dirty="0">
                <a:solidFill>
                  <a:schemeClr val="accent1">
                    <a:lumMod val="60000"/>
                    <a:lumOff val="40000"/>
                  </a:schemeClr>
                </a:solidFill>
              </a:rPr>
              <a:t>heterozygous</a:t>
            </a:r>
          </a:p>
        </p:txBody>
      </p:sp>
      <p:sp>
        <p:nvSpPr>
          <p:cNvPr id="9" name="Rectangle 8"/>
          <p:cNvSpPr/>
          <p:nvPr/>
        </p:nvSpPr>
        <p:spPr>
          <a:xfrm>
            <a:off x="2798418" y="4122988"/>
            <a:ext cx="2173352" cy="461665"/>
          </a:xfrm>
          <a:prstGeom prst="rect">
            <a:avLst/>
          </a:prstGeom>
        </p:spPr>
        <p:txBody>
          <a:bodyPr wrap="none">
            <a:spAutoFit/>
          </a:bodyPr>
          <a:lstStyle/>
          <a:p>
            <a:r>
              <a:rPr lang="en-US" sz="2400" b="1" dirty="0" smtClean="0">
                <a:solidFill>
                  <a:schemeClr val="accent2"/>
                </a:solidFill>
              </a:rPr>
              <a:t>Heterozygous</a:t>
            </a:r>
            <a:endParaRPr lang="en-US" sz="2400" b="1" dirty="0">
              <a:solidFill>
                <a:schemeClr val="accent2"/>
              </a:solidFill>
            </a:endParaRPr>
          </a:p>
        </p:txBody>
      </p:sp>
      <p:sp>
        <p:nvSpPr>
          <p:cNvPr id="10" name="Rectangle 9"/>
          <p:cNvSpPr/>
          <p:nvPr/>
        </p:nvSpPr>
        <p:spPr>
          <a:xfrm>
            <a:off x="990600" y="2304982"/>
            <a:ext cx="1999778" cy="492443"/>
          </a:xfrm>
          <a:prstGeom prst="rect">
            <a:avLst/>
          </a:prstGeom>
        </p:spPr>
        <p:txBody>
          <a:bodyPr wrap="none">
            <a:spAutoFit/>
          </a:bodyPr>
          <a:lstStyle/>
          <a:p>
            <a:r>
              <a:rPr lang="en-US" sz="2600" dirty="0" smtClean="0">
                <a:solidFill>
                  <a:schemeClr val="accent1">
                    <a:lumMod val="60000"/>
                    <a:lumOff val="40000"/>
                  </a:schemeClr>
                </a:solidFill>
              </a:rPr>
              <a:t>homozygous</a:t>
            </a:r>
            <a:endParaRPr lang="en-US" sz="2600" dirty="0">
              <a:solidFill>
                <a:schemeClr val="accent1">
                  <a:lumMod val="60000"/>
                  <a:lumOff val="40000"/>
                </a:schemeClr>
              </a:solidFill>
            </a:endParaRPr>
          </a:p>
        </p:txBody>
      </p:sp>
    </p:spTree>
    <p:extLst>
      <p:ext uri="{BB962C8B-B14F-4D97-AF65-F5344CB8AC3E}">
        <p14:creationId xmlns:p14="http://schemas.microsoft.com/office/powerpoint/2010/main" val="26122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1000" fill="hold"/>
                                        <p:tgtEl>
                                          <p:spTgt spid="3"/>
                                        </p:tgtEl>
                                        <p:attrNameLst>
                                          <p:attrName>ppt_w</p:attrName>
                                        </p:attrNameLst>
                                      </p:cBhvr>
                                      <p:tavLst>
                                        <p:tav tm="0">
                                          <p:val>
                                            <p:fltVal val="0"/>
                                          </p:val>
                                        </p:tav>
                                        <p:tav tm="100000">
                                          <p:val>
                                            <p:strVal val="#ppt_w"/>
                                          </p:val>
                                        </p:tav>
                                      </p:tavLst>
                                    </p:anim>
                                    <p:anim calcmode="lin" valueType="num">
                                      <p:cBhvr>
                                        <p:cTn id="40" dur="1000" fill="hold"/>
                                        <p:tgtEl>
                                          <p:spTgt spid="3"/>
                                        </p:tgtEl>
                                        <p:attrNameLst>
                                          <p:attrName>ppt_h</p:attrName>
                                        </p:attrNameLst>
                                      </p:cBhvr>
                                      <p:tavLst>
                                        <p:tav tm="0">
                                          <p:val>
                                            <p:fltVal val="0"/>
                                          </p:val>
                                        </p:tav>
                                        <p:tav tm="100000">
                                          <p:val>
                                            <p:strVal val="#ppt_h"/>
                                          </p:val>
                                        </p:tav>
                                      </p:tavLst>
                                    </p:anim>
                                    <p:anim calcmode="lin" valueType="num">
                                      <p:cBhvr>
                                        <p:cTn id="41" dur="1000" fill="hold"/>
                                        <p:tgtEl>
                                          <p:spTgt spid="3"/>
                                        </p:tgtEl>
                                        <p:attrNameLst>
                                          <p:attrName>style.rotation</p:attrName>
                                        </p:attrNameLst>
                                      </p:cBhvr>
                                      <p:tavLst>
                                        <p:tav tm="0">
                                          <p:val>
                                            <p:fltVal val="90"/>
                                          </p:val>
                                        </p:tav>
                                        <p:tav tm="100000">
                                          <p:val>
                                            <p:fltVal val="0"/>
                                          </p:val>
                                        </p:tav>
                                      </p:tavLst>
                                    </p:anim>
                                    <p:animEffect transition="in" filter="fade">
                                      <p:cBhvr>
                                        <p:cTn id="42" dur="10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handout:</a:t>
            </a:r>
            <a:endParaRPr lang="en-US" dirty="0"/>
          </a:p>
        </p:txBody>
      </p:sp>
      <p:pic>
        <p:nvPicPr>
          <p:cNvPr id="4" name="Content Placeholder 3"/>
          <p:cNvPicPr>
            <a:picLocks noGrp="1" noChangeAspect="1"/>
          </p:cNvPicPr>
          <p:nvPr>
            <p:ph idx="1"/>
          </p:nvPr>
        </p:nvPicPr>
        <p:blipFill>
          <a:blip r:embed="rId2"/>
          <a:stretch>
            <a:fillRect/>
          </a:stretch>
        </p:blipFill>
        <p:spPr>
          <a:xfrm>
            <a:off x="152400" y="1981200"/>
            <a:ext cx="8714059" cy="2514600"/>
          </a:xfrm>
          <a:prstGeom prst="rect">
            <a:avLst/>
          </a:prstGeom>
        </p:spPr>
      </p:pic>
      <p:pic>
        <p:nvPicPr>
          <p:cNvPr id="5" name="Picture 4"/>
          <p:cNvPicPr>
            <a:picLocks noChangeAspect="1"/>
          </p:cNvPicPr>
          <p:nvPr/>
        </p:nvPicPr>
        <p:blipFill>
          <a:blip r:embed="rId3"/>
          <a:stretch>
            <a:fillRect/>
          </a:stretch>
        </p:blipFill>
        <p:spPr>
          <a:xfrm>
            <a:off x="480646" y="4343400"/>
            <a:ext cx="8442489" cy="1219200"/>
          </a:xfrm>
          <a:prstGeom prst="rect">
            <a:avLst/>
          </a:prstGeom>
        </p:spPr>
      </p:pic>
    </p:spTree>
    <p:extLst>
      <p:ext uri="{BB962C8B-B14F-4D97-AF65-F5344CB8AC3E}">
        <p14:creationId xmlns:p14="http://schemas.microsoft.com/office/powerpoint/2010/main" val="104432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Dominant vs. Recessive Alleles</a:t>
            </a:r>
            <a:br>
              <a:rPr lang="en-US" sz="3200" dirty="0" smtClean="0"/>
            </a:br>
            <a:r>
              <a:rPr lang="en-US" sz="3200" dirty="0" smtClean="0"/>
              <a:t>in Creatures</a:t>
            </a:r>
            <a:endParaRPr lang="en-US" sz="3200" dirty="0"/>
          </a:p>
        </p:txBody>
      </p:sp>
      <p:sp>
        <p:nvSpPr>
          <p:cNvPr id="10" name="Text Placeholder 9"/>
          <p:cNvSpPr>
            <a:spLocks noGrp="1"/>
          </p:cNvSpPr>
          <p:nvPr>
            <p:ph type="body" idx="1"/>
          </p:nvPr>
        </p:nvSpPr>
        <p:spPr/>
        <p:txBody>
          <a:bodyPr/>
          <a:lstStyle/>
          <a:p>
            <a:r>
              <a:rPr lang="en-US" sz="1800" dirty="0" smtClean="0"/>
              <a:t>           Triangle eyes are dominant</a:t>
            </a:r>
            <a:endParaRPr lang="en-US" sz="1800" dirty="0"/>
          </a:p>
        </p:txBody>
      </p:sp>
      <p:sp>
        <p:nvSpPr>
          <p:cNvPr id="11" name="Text Placeholder 10"/>
          <p:cNvSpPr>
            <a:spLocks noGrp="1"/>
          </p:cNvSpPr>
          <p:nvPr>
            <p:ph type="body" sz="half" idx="3"/>
          </p:nvPr>
        </p:nvSpPr>
        <p:spPr/>
        <p:txBody>
          <a:bodyPr/>
          <a:lstStyle/>
          <a:p>
            <a:r>
              <a:rPr lang="en-US" dirty="0" smtClean="0"/>
              <a:t>          </a:t>
            </a:r>
            <a:r>
              <a:rPr lang="en-US" sz="1800" dirty="0" smtClean="0"/>
              <a:t>Star eyes are recessive</a:t>
            </a:r>
            <a:endParaRPr lang="en-US" sz="1800" dirty="0"/>
          </a:p>
        </p:txBody>
      </p:sp>
      <p:sp>
        <p:nvSpPr>
          <p:cNvPr id="6" name="Content Placeholder 5"/>
          <p:cNvSpPr>
            <a:spLocks noGrp="1"/>
          </p:cNvSpPr>
          <p:nvPr>
            <p:ph sz="quarter" idx="2"/>
          </p:nvPr>
        </p:nvSpPr>
        <p:spPr/>
        <p:txBody>
          <a:bodyPr/>
          <a:lstStyle/>
          <a:p>
            <a:pPr marL="0" indent="0">
              <a:buNone/>
            </a:pPr>
            <a:r>
              <a:rPr lang="en-US" dirty="0" smtClean="0"/>
              <a:t> </a:t>
            </a:r>
            <a:endParaRPr lang="en-US" dirty="0"/>
          </a:p>
        </p:txBody>
      </p:sp>
      <p:sp>
        <p:nvSpPr>
          <p:cNvPr id="4" name="Isosceles Triangle 3"/>
          <p:cNvSpPr/>
          <p:nvPr/>
        </p:nvSpPr>
        <p:spPr>
          <a:xfrm>
            <a:off x="533400" y="1983088"/>
            <a:ext cx="533400"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4660935" y="1936334"/>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6" name="Text Placeholder 9"/>
          <p:cNvSpPr txBox="1">
            <a:spLocks/>
          </p:cNvSpPr>
          <p:nvPr/>
        </p:nvSpPr>
        <p:spPr>
          <a:xfrm>
            <a:off x="457200" y="2588912"/>
            <a:ext cx="4040188" cy="659352"/>
          </a:xfrm>
          <a:prstGeom prst="rect">
            <a:avLst/>
          </a:prstGeom>
        </p:spPr>
        <p:txBody>
          <a:bodyPr vert="horz" lIns="45720" tIns="0" rIns="45720" bIns="0" anchor="ctr">
            <a:no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1800" dirty="0" smtClean="0"/>
              <a:t>       T   Triangle eyes</a:t>
            </a:r>
            <a:endParaRPr lang="en-US" sz="1800" dirty="0"/>
          </a:p>
        </p:txBody>
      </p:sp>
      <p:sp>
        <p:nvSpPr>
          <p:cNvPr id="17" name="Text Placeholder 10"/>
          <p:cNvSpPr txBox="1">
            <a:spLocks/>
          </p:cNvSpPr>
          <p:nvPr/>
        </p:nvSpPr>
        <p:spPr>
          <a:xfrm>
            <a:off x="4584560" y="2527269"/>
            <a:ext cx="4041775" cy="654843"/>
          </a:xfrm>
          <a:prstGeom prst="rect">
            <a:avLst/>
          </a:prstGeom>
        </p:spPr>
        <p:txBody>
          <a:bodyPr vert="horz" lIns="45720" tIns="0" rIns="45720" bIns="0" anchor="ctr">
            <a:norm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      t   </a:t>
            </a:r>
            <a:r>
              <a:rPr lang="en-US" sz="1800" dirty="0" smtClean="0"/>
              <a:t>Star eyes</a:t>
            </a:r>
            <a:endParaRPr lang="en-US" sz="1800" dirty="0"/>
          </a:p>
        </p:txBody>
      </p:sp>
      <p:sp>
        <p:nvSpPr>
          <p:cNvPr id="18" name="Text Placeholder 10"/>
          <p:cNvSpPr txBox="1">
            <a:spLocks/>
          </p:cNvSpPr>
          <p:nvPr/>
        </p:nvSpPr>
        <p:spPr>
          <a:xfrm>
            <a:off x="4797425" y="2012157"/>
            <a:ext cx="4041775" cy="654843"/>
          </a:xfrm>
          <a:prstGeom prst="rect">
            <a:avLst/>
          </a:prstGeom>
        </p:spPr>
        <p:txBody>
          <a:bodyPr vert="horz" lIns="45720" tIns="0" rIns="45720" bIns="0" anchor="ctr">
            <a:norm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sz="1800" dirty="0"/>
          </a:p>
        </p:txBody>
      </p:sp>
      <p:sp>
        <p:nvSpPr>
          <p:cNvPr id="19" name="Rectangle 18"/>
          <p:cNvSpPr/>
          <p:nvPr/>
        </p:nvSpPr>
        <p:spPr>
          <a:xfrm>
            <a:off x="622334" y="3424297"/>
            <a:ext cx="7912065" cy="1200329"/>
          </a:xfrm>
          <a:prstGeom prst="rect">
            <a:avLst/>
          </a:prstGeom>
        </p:spPr>
        <p:txBody>
          <a:bodyPr wrap="square">
            <a:spAutoFit/>
          </a:bodyPr>
          <a:lstStyle/>
          <a:p>
            <a:r>
              <a:rPr lang="en-US" dirty="0"/>
              <a:t>By looking at an individuals alleles, we can describe their </a:t>
            </a:r>
            <a:endParaRPr lang="en-US" dirty="0" smtClean="0"/>
          </a:p>
          <a:p>
            <a:r>
              <a:rPr lang="en-US" dirty="0" smtClean="0">
                <a:solidFill>
                  <a:schemeClr val="accent1">
                    <a:lumMod val="60000"/>
                    <a:lumOff val="40000"/>
                  </a:schemeClr>
                </a:solidFill>
              </a:rPr>
              <a:t>Genotype</a:t>
            </a:r>
            <a:r>
              <a:rPr lang="en-US" dirty="0" smtClean="0"/>
              <a:t>: genetic makeup</a:t>
            </a:r>
          </a:p>
          <a:p>
            <a:r>
              <a:rPr lang="en-US" dirty="0" smtClean="0">
                <a:solidFill>
                  <a:schemeClr val="accent1">
                    <a:lumMod val="60000"/>
                    <a:lumOff val="40000"/>
                  </a:schemeClr>
                </a:solidFill>
              </a:rPr>
              <a:t>Phenotype: </a:t>
            </a:r>
            <a:r>
              <a:rPr lang="en-US" dirty="0" smtClean="0"/>
              <a:t>what they look like</a:t>
            </a:r>
          </a:p>
          <a:p>
            <a:endParaRPr lang="en-US" dirty="0">
              <a:solidFill>
                <a:schemeClr val="accent1">
                  <a:lumMod val="60000"/>
                  <a:lumOff val="40000"/>
                </a:schemeClr>
              </a:solidFill>
            </a:endParaRPr>
          </a:p>
        </p:txBody>
      </p:sp>
      <p:sp>
        <p:nvSpPr>
          <p:cNvPr id="20" name="Text Placeholder 9"/>
          <p:cNvSpPr txBox="1">
            <a:spLocks/>
          </p:cNvSpPr>
          <p:nvPr/>
        </p:nvSpPr>
        <p:spPr>
          <a:xfrm>
            <a:off x="4275516" y="4374605"/>
            <a:ext cx="3831195" cy="937391"/>
          </a:xfrm>
          <a:prstGeom prst="rect">
            <a:avLst/>
          </a:prstGeom>
        </p:spPr>
        <p:txBody>
          <a:bodyPr vert="horz" lIns="45720" tIns="0" rIns="45720" bIns="0" anchor="ctr">
            <a:no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1800" dirty="0" smtClean="0"/>
              <a:t>           Genotype for Star eyes 			</a:t>
            </a:r>
            <a:r>
              <a:rPr lang="en-US" sz="1800" dirty="0" err="1" smtClean="0"/>
              <a:t>tt</a:t>
            </a:r>
            <a:r>
              <a:rPr lang="en-US" sz="1800" dirty="0" smtClean="0"/>
              <a:t> </a:t>
            </a:r>
          </a:p>
          <a:p>
            <a:r>
              <a:rPr lang="en-US" sz="1800" dirty="0" smtClean="0"/>
              <a:t>             </a:t>
            </a:r>
          </a:p>
        </p:txBody>
      </p:sp>
      <p:sp>
        <p:nvSpPr>
          <p:cNvPr id="22" name="Text Placeholder 9"/>
          <p:cNvSpPr txBox="1">
            <a:spLocks/>
          </p:cNvSpPr>
          <p:nvPr/>
        </p:nvSpPr>
        <p:spPr>
          <a:xfrm>
            <a:off x="436005" y="4402624"/>
            <a:ext cx="3831195" cy="881354"/>
          </a:xfrm>
          <a:prstGeom prst="rect">
            <a:avLst/>
          </a:prstGeom>
        </p:spPr>
        <p:txBody>
          <a:bodyPr vert="horz" lIns="45720" tIns="0" rIns="45720" bIns="0" anchor="ctr">
            <a:no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1800" dirty="0" smtClean="0"/>
              <a:t>           Genotype for Triangle eyes 			TT </a:t>
            </a:r>
          </a:p>
          <a:p>
            <a:r>
              <a:rPr lang="en-US" sz="1800" dirty="0"/>
              <a:t>	</a:t>
            </a:r>
            <a:r>
              <a:rPr lang="en-US" sz="1800" dirty="0" smtClean="0"/>
              <a:t>	</a:t>
            </a:r>
            <a:r>
              <a:rPr lang="en-US" sz="1800" dirty="0" err="1" smtClean="0"/>
              <a:t>Tt</a:t>
            </a:r>
            <a:endParaRPr lang="en-US" sz="1800" dirty="0" smtClean="0"/>
          </a:p>
        </p:txBody>
      </p:sp>
      <p:sp>
        <p:nvSpPr>
          <p:cNvPr id="3" name="TextBox 2"/>
          <p:cNvSpPr txBox="1"/>
          <p:nvPr/>
        </p:nvSpPr>
        <p:spPr>
          <a:xfrm>
            <a:off x="972355" y="5323293"/>
            <a:ext cx="3276600" cy="369332"/>
          </a:xfrm>
          <a:prstGeom prst="rect">
            <a:avLst/>
          </a:prstGeom>
          <a:noFill/>
        </p:spPr>
        <p:txBody>
          <a:bodyPr wrap="square" rtlCol="0">
            <a:spAutoFit/>
          </a:bodyPr>
          <a:lstStyle/>
          <a:p>
            <a:r>
              <a:rPr lang="en-US" dirty="0"/>
              <a:t> </a:t>
            </a:r>
            <a:r>
              <a:rPr lang="en-US" b="1" dirty="0">
                <a:solidFill>
                  <a:schemeClr val="tx2"/>
                </a:solidFill>
              </a:rPr>
              <a:t>Phenotype </a:t>
            </a:r>
            <a:r>
              <a:rPr lang="en-US" b="1" dirty="0" smtClean="0">
                <a:solidFill>
                  <a:schemeClr val="tx2"/>
                </a:solidFill>
              </a:rPr>
              <a:t>: </a:t>
            </a:r>
            <a:r>
              <a:rPr lang="en-US" b="1" dirty="0">
                <a:solidFill>
                  <a:schemeClr val="tx2"/>
                </a:solidFill>
              </a:rPr>
              <a:t>Triangle eyes</a:t>
            </a:r>
          </a:p>
        </p:txBody>
      </p:sp>
      <p:sp>
        <p:nvSpPr>
          <p:cNvPr id="5" name="TextBox 4"/>
          <p:cNvSpPr txBox="1"/>
          <p:nvPr/>
        </p:nvSpPr>
        <p:spPr>
          <a:xfrm>
            <a:off x="4997322" y="5323293"/>
            <a:ext cx="2463765" cy="646331"/>
          </a:xfrm>
          <a:prstGeom prst="rect">
            <a:avLst/>
          </a:prstGeom>
          <a:noFill/>
        </p:spPr>
        <p:txBody>
          <a:bodyPr wrap="square" rtlCol="0">
            <a:spAutoFit/>
          </a:bodyPr>
          <a:lstStyle/>
          <a:p>
            <a:r>
              <a:rPr lang="en-US" b="1" dirty="0">
                <a:solidFill>
                  <a:schemeClr val="tx2"/>
                </a:solidFill>
              </a:rPr>
              <a:t>Phenotype: </a:t>
            </a:r>
            <a:r>
              <a:rPr lang="en-US" b="1" dirty="0" smtClean="0">
                <a:solidFill>
                  <a:schemeClr val="tx2"/>
                </a:solidFill>
              </a:rPr>
              <a:t>Star </a:t>
            </a:r>
            <a:r>
              <a:rPr lang="en-US" b="1" dirty="0">
                <a:solidFill>
                  <a:schemeClr val="tx2"/>
                </a:solidFill>
              </a:rPr>
              <a:t>eyes</a:t>
            </a:r>
          </a:p>
          <a:p>
            <a:endParaRPr lang="en-US" dirty="0"/>
          </a:p>
        </p:txBody>
      </p:sp>
    </p:spTree>
    <p:extLst>
      <p:ext uri="{BB962C8B-B14F-4D97-AF65-F5344CB8AC3E}">
        <p14:creationId xmlns:p14="http://schemas.microsoft.com/office/powerpoint/2010/main" val="18146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fade">
                                      <p:cBhvr>
                                        <p:cTn id="29" dur="1000"/>
                                        <p:tgtEl>
                                          <p:spTgt spid="3">
                                            <p:txEl>
                                              <p:pRg st="0" end="0"/>
                                            </p:txEl>
                                          </p:spTgt>
                                        </p:tgtEl>
                                      </p:cBhvr>
                                    </p:animEffect>
                                    <p:anim calcmode="lin" valueType="num">
                                      <p:cBhvr>
                                        <p:cTn id="3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6" grpId="0"/>
      <p:bldP spid="17" grpId="0"/>
      <p:bldP spid="19" grpId="0"/>
      <p:bldP spid="20" grpId="0"/>
      <p:bldP spid="2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47328787"/>
              </p:ext>
            </p:extLst>
          </p:nvPr>
        </p:nvGraphicFramePr>
        <p:xfrm>
          <a:off x="685800" y="1371600"/>
          <a:ext cx="7848600" cy="4914897"/>
        </p:xfrm>
        <a:graphic>
          <a:graphicData uri="http://schemas.openxmlformats.org/drawingml/2006/table">
            <a:tbl>
              <a:tblPr firstRow="1" firstCol="1" bandRow="1"/>
              <a:tblGrid>
                <a:gridCol w="1878940"/>
                <a:gridCol w="5969660"/>
              </a:tblGrid>
              <a:tr h="378069">
                <a:tc>
                  <a:txBody>
                    <a:bodyPr/>
                    <a:lstStyle/>
                    <a:p>
                      <a:pPr marL="0" marR="0">
                        <a:lnSpc>
                          <a:spcPct val="107000"/>
                        </a:lnSpc>
                        <a:spcBef>
                          <a:spcPts val="0"/>
                        </a:spcBef>
                        <a:spcAft>
                          <a:spcPts val="0"/>
                        </a:spcAft>
                      </a:pPr>
                      <a:r>
                        <a:rPr lang="en-US" sz="1800" b="1" dirty="0">
                          <a:effectLst/>
                          <a:latin typeface="Calibri"/>
                          <a:ea typeface="Calibri"/>
                          <a:cs typeface="Times New Roman"/>
                        </a:rPr>
                        <a:t>Head shape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Round (R)</a:t>
                      </a:r>
                      <a:r>
                        <a:rPr lang="en-US" sz="1800" dirty="0">
                          <a:effectLst/>
                          <a:latin typeface="Calibri"/>
                          <a:ea typeface="Calibri"/>
                          <a:cs typeface="Times New Roman"/>
                        </a:rPr>
                        <a:t> is dominant over </a:t>
                      </a:r>
                      <a:r>
                        <a:rPr lang="en-US" sz="1800" b="1" dirty="0">
                          <a:solidFill>
                            <a:schemeClr val="accent5"/>
                          </a:solidFill>
                          <a:effectLst/>
                          <a:latin typeface="Calibri"/>
                          <a:ea typeface="Calibri"/>
                          <a:cs typeface="Times New Roman"/>
                        </a:rPr>
                        <a:t>Oval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Eye </a:t>
                      </a:r>
                      <a:r>
                        <a:rPr lang="en-US" sz="1800" dirty="0">
                          <a:effectLst/>
                          <a:latin typeface="Calibri"/>
                          <a:ea typeface="Calibri"/>
                          <a:cs typeface="Times New Roman"/>
                        </a:rPr>
                        <a:t>shape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Triangles (T)</a:t>
                      </a:r>
                      <a:r>
                        <a:rPr lang="en-US" sz="1800" dirty="0">
                          <a:effectLst/>
                          <a:latin typeface="Calibri"/>
                          <a:ea typeface="Calibri"/>
                          <a:cs typeface="Times New Roman"/>
                        </a:rPr>
                        <a:t> are dominant over </a:t>
                      </a:r>
                      <a:r>
                        <a:rPr lang="en-US" sz="1800" b="1" dirty="0">
                          <a:solidFill>
                            <a:schemeClr val="accent5"/>
                          </a:solidFill>
                          <a:effectLst/>
                          <a:latin typeface="Calibri"/>
                          <a:ea typeface="Calibri"/>
                          <a:cs typeface="Times New Roman"/>
                        </a:rPr>
                        <a:t>Stars (t)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Eye </a:t>
                      </a:r>
                      <a:r>
                        <a:rPr lang="en-US" sz="1800" dirty="0">
                          <a:effectLst/>
                          <a:latin typeface="Calibri"/>
                          <a:ea typeface="Calibri"/>
                          <a:cs typeface="Times New Roman"/>
                        </a:rPr>
                        <a:t>color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Purple (P)</a:t>
                      </a:r>
                      <a:r>
                        <a:rPr lang="en-US" sz="1800" dirty="0">
                          <a:effectLst/>
                          <a:latin typeface="Calibri"/>
                          <a:ea typeface="Calibri"/>
                          <a:cs typeface="Times New Roman"/>
                        </a:rPr>
                        <a:t> is dominant over </a:t>
                      </a:r>
                      <a:r>
                        <a:rPr lang="en-US" sz="1800" b="1" dirty="0">
                          <a:solidFill>
                            <a:schemeClr val="accent5"/>
                          </a:solidFill>
                          <a:effectLst/>
                          <a:latin typeface="Calibri"/>
                          <a:ea typeface="Calibri"/>
                          <a:cs typeface="Times New Roman"/>
                        </a:rPr>
                        <a:t>Orange (p)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 </a:t>
                      </a:r>
                      <a:r>
                        <a:rPr lang="en-US" sz="1800" dirty="0">
                          <a:effectLst/>
                          <a:latin typeface="Calibri"/>
                          <a:ea typeface="Calibri"/>
                          <a:cs typeface="Times New Roman"/>
                        </a:rPr>
                        <a:t>of eyes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One eye (E) </a:t>
                      </a:r>
                      <a:r>
                        <a:rPr lang="en-US" sz="1800" dirty="0">
                          <a:effectLst/>
                          <a:latin typeface="Calibri"/>
                          <a:ea typeface="Calibri"/>
                          <a:cs typeface="Times New Roman"/>
                        </a:rPr>
                        <a:t>is dominant over </a:t>
                      </a:r>
                      <a:r>
                        <a:rPr lang="en-US" sz="1800" b="1" dirty="0">
                          <a:solidFill>
                            <a:schemeClr val="accent5"/>
                          </a:solidFill>
                          <a:effectLst/>
                          <a:latin typeface="Calibri"/>
                          <a:ea typeface="Calibri"/>
                          <a:cs typeface="Times New Roman"/>
                        </a:rPr>
                        <a:t>three eyes (e)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Nose </a:t>
                      </a:r>
                      <a:r>
                        <a:rPr lang="en-US" sz="1800" dirty="0">
                          <a:effectLst/>
                          <a:latin typeface="Calibri"/>
                          <a:ea typeface="Calibri"/>
                          <a:cs typeface="Times New Roman"/>
                        </a:rPr>
                        <a:t>slits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Three nose slits (N) </a:t>
                      </a:r>
                      <a:r>
                        <a:rPr lang="en-US" sz="1800" dirty="0">
                          <a:effectLst/>
                          <a:latin typeface="Calibri"/>
                          <a:ea typeface="Calibri"/>
                          <a:cs typeface="Times New Roman"/>
                        </a:rPr>
                        <a:t>is dominant over </a:t>
                      </a:r>
                      <a:r>
                        <a:rPr lang="en-US" sz="1800" b="1" i="0" dirty="0">
                          <a:solidFill>
                            <a:schemeClr val="accent5"/>
                          </a:solidFill>
                          <a:effectLst/>
                          <a:latin typeface="Calibri"/>
                          <a:ea typeface="Calibri"/>
                          <a:cs typeface="Times New Roman"/>
                        </a:rPr>
                        <a:t>two nose slits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b="1" dirty="0">
                          <a:effectLst/>
                          <a:latin typeface="Calibri"/>
                          <a:ea typeface="Calibri"/>
                          <a:cs typeface="Times New Roman"/>
                        </a:rPr>
                        <a:t>Height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Tall (H</a:t>
                      </a:r>
                      <a:r>
                        <a:rPr lang="en-US" sz="1800" b="1" dirty="0" smtClean="0">
                          <a:solidFill>
                            <a:schemeClr val="accent1"/>
                          </a:solidFill>
                          <a:effectLst/>
                          <a:latin typeface="Calibri"/>
                          <a:ea typeface="Calibri"/>
                          <a:cs typeface="Times New Roman"/>
                        </a:rPr>
                        <a:t>) </a:t>
                      </a:r>
                      <a:r>
                        <a:rPr lang="en-US" sz="1800" dirty="0" smtClean="0">
                          <a:effectLst/>
                          <a:latin typeface="Calibri"/>
                          <a:ea typeface="Calibri"/>
                          <a:cs typeface="Times New Roman"/>
                        </a:rPr>
                        <a:t>is </a:t>
                      </a:r>
                      <a:r>
                        <a:rPr lang="en-US" sz="1800" dirty="0">
                          <a:effectLst/>
                          <a:latin typeface="Calibri"/>
                          <a:ea typeface="Calibri"/>
                          <a:cs typeface="Times New Roman"/>
                        </a:rPr>
                        <a:t>dominant over </a:t>
                      </a:r>
                      <a:r>
                        <a:rPr lang="en-US" sz="1800" b="1" dirty="0">
                          <a:solidFill>
                            <a:schemeClr val="accent5"/>
                          </a:solidFill>
                          <a:effectLst/>
                          <a:latin typeface="Calibri"/>
                          <a:ea typeface="Calibri"/>
                          <a:cs typeface="Times New Roman"/>
                        </a:rPr>
                        <a:t>short (h)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 </a:t>
                      </a:r>
                      <a:r>
                        <a:rPr lang="en-US" sz="1800" dirty="0">
                          <a:effectLst/>
                          <a:latin typeface="Calibri"/>
                          <a:ea typeface="Calibri"/>
                          <a:cs typeface="Times New Roman"/>
                        </a:rPr>
                        <a:t>of legs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4 </a:t>
                      </a:r>
                      <a:r>
                        <a:rPr lang="en-US" sz="1800" b="1" dirty="0" smtClean="0">
                          <a:solidFill>
                            <a:schemeClr val="accent1"/>
                          </a:solidFill>
                          <a:effectLst/>
                          <a:latin typeface="Calibri"/>
                          <a:ea typeface="Calibri"/>
                          <a:cs typeface="Times New Roman"/>
                        </a:rPr>
                        <a:t>legs </a:t>
                      </a:r>
                      <a:r>
                        <a:rPr lang="en-US" sz="1800" b="1" dirty="0">
                          <a:solidFill>
                            <a:schemeClr val="accent1"/>
                          </a:solidFill>
                          <a:effectLst/>
                          <a:latin typeface="Calibri"/>
                          <a:ea typeface="Calibri"/>
                          <a:cs typeface="Times New Roman"/>
                        </a:rPr>
                        <a:t>(L) </a:t>
                      </a:r>
                      <a:r>
                        <a:rPr lang="en-US" sz="1800" dirty="0">
                          <a:effectLst/>
                          <a:latin typeface="Calibri"/>
                          <a:ea typeface="Calibri"/>
                          <a:cs typeface="Times New Roman"/>
                        </a:rPr>
                        <a:t>are dominant over </a:t>
                      </a:r>
                      <a:r>
                        <a:rPr lang="en-US" sz="1800" b="1" dirty="0">
                          <a:solidFill>
                            <a:schemeClr val="accent5"/>
                          </a:solidFill>
                          <a:effectLst/>
                          <a:latin typeface="Calibri"/>
                          <a:ea typeface="Calibri"/>
                          <a:cs typeface="Times New Roman"/>
                        </a:rPr>
                        <a:t>5 legs(l)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 </a:t>
                      </a:r>
                      <a:r>
                        <a:rPr lang="en-US" sz="1800" dirty="0">
                          <a:effectLst/>
                          <a:latin typeface="Calibri"/>
                          <a:ea typeface="Calibri"/>
                          <a:cs typeface="Times New Roman"/>
                        </a:rPr>
                        <a:t>of arms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2 arms (A</a:t>
                      </a:r>
                      <a:r>
                        <a:rPr lang="en-US" sz="1800" b="1" dirty="0" smtClean="0">
                          <a:solidFill>
                            <a:schemeClr val="accent1"/>
                          </a:solidFill>
                          <a:effectLst/>
                          <a:latin typeface="Calibri"/>
                          <a:ea typeface="Calibri"/>
                          <a:cs typeface="Times New Roman"/>
                        </a:rPr>
                        <a:t>) </a:t>
                      </a:r>
                      <a:r>
                        <a:rPr lang="en-US" sz="1800" dirty="0" smtClean="0">
                          <a:effectLst/>
                          <a:latin typeface="Calibri"/>
                          <a:ea typeface="Calibri"/>
                          <a:cs typeface="Times New Roman"/>
                        </a:rPr>
                        <a:t>are </a:t>
                      </a:r>
                      <a:r>
                        <a:rPr lang="en-US" sz="1800" dirty="0">
                          <a:effectLst/>
                          <a:latin typeface="Calibri"/>
                          <a:ea typeface="Calibri"/>
                          <a:cs typeface="Times New Roman"/>
                        </a:rPr>
                        <a:t>dominant over </a:t>
                      </a:r>
                      <a:r>
                        <a:rPr lang="en-US" sz="1800" b="1" dirty="0">
                          <a:solidFill>
                            <a:schemeClr val="accent5"/>
                          </a:solidFill>
                          <a:effectLst/>
                          <a:latin typeface="Calibri"/>
                          <a:ea typeface="Calibri"/>
                          <a:cs typeface="Times New Roman"/>
                        </a:rPr>
                        <a:t>4 arms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a:effectLst/>
                          <a:latin typeface="Calibri"/>
                          <a:ea typeface="Calibri"/>
                          <a:cs typeface="Times New Roman"/>
                        </a:rPr>
                        <a:t>Skin color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Red (C) </a:t>
                      </a:r>
                      <a:r>
                        <a:rPr lang="en-US" sz="1800" dirty="0">
                          <a:effectLst/>
                          <a:latin typeface="Calibri"/>
                          <a:ea typeface="Calibri"/>
                          <a:cs typeface="Times New Roman"/>
                        </a:rPr>
                        <a:t>is dominant over </a:t>
                      </a:r>
                      <a:r>
                        <a:rPr lang="en-US" sz="1800" b="1" dirty="0">
                          <a:solidFill>
                            <a:schemeClr val="accent5"/>
                          </a:solidFill>
                          <a:effectLst/>
                          <a:latin typeface="Calibri"/>
                          <a:ea typeface="Calibri"/>
                          <a:cs typeface="Times New Roman"/>
                        </a:rPr>
                        <a:t>green (c)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a:effectLst/>
                          <a:latin typeface="Calibri"/>
                          <a:ea typeface="Calibri"/>
                          <a:cs typeface="Times New Roman"/>
                        </a:rPr>
                        <a:t>Hairiness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Hair (I) </a:t>
                      </a:r>
                      <a:r>
                        <a:rPr lang="en-US" sz="1800" dirty="0">
                          <a:effectLst/>
                          <a:latin typeface="Calibri"/>
                          <a:ea typeface="Calibri"/>
                          <a:cs typeface="Times New Roman"/>
                        </a:rPr>
                        <a:t>is dominant over </a:t>
                      </a:r>
                      <a:r>
                        <a:rPr lang="en-US" sz="1800" b="1" i="0" u="none" dirty="0">
                          <a:solidFill>
                            <a:schemeClr val="accent5"/>
                          </a:solidFill>
                          <a:effectLst/>
                          <a:latin typeface="Calibri"/>
                          <a:ea typeface="Calibri"/>
                          <a:cs typeface="Times New Roman"/>
                        </a:rPr>
                        <a:t>hairless (</a:t>
                      </a:r>
                      <a:r>
                        <a:rPr lang="en-US" sz="1800" b="1" i="0" u="none" dirty="0" err="1">
                          <a:solidFill>
                            <a:schemeClr val="accent5"/>
                          </a:solidFill>
                          <a:effectLst/>
                          <a:latin typeface="Calibri"/>
                          <a:ea typeface="Calibri"/>
                          <a:cs typeface="Times New Roman"/>
                        </a:rPr>
                        <a:t>i</a:t>
                      </a:r>
                      <a:r>
                        <a:rPr lang="en-US" sz="1800" b="1" i="0" u="none" dirty="0">
                          <a:solidFill>
                            <a:schemeClr val="accent5"/>
                          </a:solidFill>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a:effectLst/>
                          <a:latin typeface="Calibri"/>
                          <a:ea typeface="Calibri"/>
                          <a:cs typeface="Times New Roman"/>
                        </a:rPr>
                        <a:t>Hair color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Blue hair (B) </a:t>
                      </a:r>
                      <a:r>
                        <a:rPr lang="en-US" sz="1800" dirty="0">
                          <a:effectLst/>
                          <a:latin typeface="Calibri"/>
                          <a:ea typeface="Calibri"/>
                          <a:cs typeface="Times New Roman"/>
                        </a:rPr>
                        <a:t>is dominant over </a:t>
                      </a:r>
                      <a:r>
                        <a:rPr lang="en-US" sz="1800" b="1" dirty="0">
                          <a:solidFill>
                            <a:schemeClr val="accent5"/>
                          </a:solidFill>
                          <a:effectLst/>
                          <a:latin typeface="Calibri"/>
                          <a:ea typeface="Calibri"/>
                          <a:cs typeface="Times New Roman"/>
                        </a:rPr>
                        <a:t>yellow hair (b)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Mouth </a:t>
                      </a:r>
                      <a:r>
                        <a:rPr lang="en-US" sz="1800" dirty="0">
                          <a:effectLst/>
                          <a:latin typeface="Calibri"/>
                          <a:ea typeface="Calibri"/>
                          <a:cs typeface="Times New Roman"/>
                        </a:rPr>
                        <a:t>shape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Wide mouth (W) </a:t>
                      </a:r>
                      <a:r>
                        <a:rPr lang="en-US" sz="1800" dirty="0">
                          <a:effectLst/>
                          <a:latin typeface="Calibri"/>
                          <a:ea typeface="Calibri"/>
                          <a:cs typeface="Times New Roman"/>
                        </a:rPr>
                        <a:t>is dominant over </a:t>
                      </a:r>
                      <a:r>
                        <a:rPr lang="en-US" sz="1800" b="1" dirty="0">
                          <a:solidFill>
                            <a:schemeClr val="accent5"/>
                          </a:solidFill>
                          <a:effectLst/>
                          <a:latin typeface="Calibri"/>
                          <a:ea typeface="Calibri"/>
                          <a:cs typeface="Times New Roman"/>
                        </a:rPr>
                        <a:t>narrow mouth (w)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69">
                <a:tc>
                  <a:txBody>
                    <a:bodyPr/>
                    <a:lstStyle/>
                    <a:p>
                      <a:pPr marL="0" marR="0">
                        <a:lnSpc>
                          <a:spcPct val="107000"/>
                        </a:lnSpc>
                        <a:spcBef>
                          <a:spcPts val="0"/>
                        </a:spcBef>
                        <a:spcAft>
                          <a:spcPts val="0"/>
                        </a:spcAft>
                      </a:pPr>
                      <a:r>
                        <a:rPr lang="en-US" sz="1800" dirty="0" smtClean="0">
                          <a:effectLst/>
                          <a:latin typeface="Calibri"/>
                          <a:ea typeface="Calibri"/>
                          <a:cs typeface="Times New Roman"/>
                        </a:rPr>
                        <a:t>    Fingers</a:t>
                      </a:r>
                      <a:endParaRPr lang="en-US"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accent1"/>
                          </a:solidFill>
                          <a:effectLst/>
                          <a:latin typeface="Calibri"/>
                          <a:ea typeface="Calibri"/>
                          <a:cs typeface="Times New Roman"/>
                        </a:rPr>
                        <a:t>3 fingers per hand (F) </a:t>
                      </a:r>
                      <a:r>
                        <a:rPr lang="en-US" sz="1800" dirty="0">
                          <a:effectLst/>
                          <a:latin typeface="Calibri"/>
                          <a:ea typeface="Calibri"/>
                          <a:cs typeface="Times New Roman"/>
                        </a:rPr>
                        <a:t>is dominant over </a:t>
                      </a:r>
                      <a:r>
                        <a:rPr lang="en-US" sz="1800" b="1" dirty="0">
                          <a:solidFill>
                            <a:schemeClr val="accent5"/>
                          </a:solidFill>
                          <a:effectLst/>
                          <a:latin typeface="Calibri"/>
                          <a:ea typeface="Calibri"/>
                          <a:cs typeface="Times New Roman"/>
                        </a:rPr>
                        <a:t>7 fingers per hand (f)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699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solidFill>
                  <a:srgbClr val="C00000"/>
                </a:solidFill>
              </a:rPr>
              <a:t>Obtain 2 allele cards for each trait (no peeking)</a:t>
            </a:r>
          </a:p>
          <a:p>
            <a:r>
              <a:rPr lang="en-US" dirty="0" smtClean="0"/>
              <a:t>Write down your </a:t>
            </a:r>
            <a:r>
              <a:rPr lang="en-US" dirty="0" smtClean="0">
                <a:solidFill>
                  <a:schemeClr val="accent1">
                    <a:lumMod val="60000"/>
                    <a:lumOff val="40000"/>
                  </a:schemeClr>
                </a:solidFill>
              </a:rPr>
              <a:t>genotypes</a:t>
            </a:r>
            <a:r>
              <a:rPr lang="en-US" dirty="0" smtClean="0"/>
              <a:t> on the </a:t>
            </a:r>
            <a:r>
              <a:rPr lang="en-US" dirty="0" smtClean="0">
                <a:solidFill>
                  <a:srgbClr val="FF0000"/>
                </a:solidFill>
              </a:rPr>
              <a:t>My Creature </a:t>
            </a:r>
            <a:r>
              <a:rPr lang="en-US" dirty="0" smtClean="0"/>
              <a:t>handout</a:t>
            </a:r>
          </a:p>
          <a:p>
            <a:r>
              <a:rPr lang="en-US" dirty="0" smtClean="0"/>
              <a:t>Write down your </a:t>
            </a:r>
            <a:r>
              <a:rPr lang="en-US" dirty="0" smtClean="0">
                <a:solidFill>
                  <a:schemeClr val="accent1">
                    <a:lumMod val="60000"/>
                    <a:lumOff val="40000"/>
                  </a:schemeClr>
                </a:solidFill>
              </a:rPr>
              <a:t>phenotypes</a:t>
            </a:r>
            <a:r>
              <a:rPr lang="en-US" dirty="0" smtClean="0"/>
              <a:t> on the </a:t>
            </a:r>
            <a:r>
              <a:rPr lang="en-US" dirty="0" smtClean="0">
                <a:solidFill>
                  <a:srgbClr val="FF0000"/>
                </a:solidFill>
              </a:rPr>
              <a:t>My Creature</a:t>
            </a:r>
            <a:r>
              <a:rPr lang="en-US" dirty="0" smtClean="0"/>
              <a:t> handout</a:t>
            </a:r>
          </a:p>
          <a:p>
            <a:r>
              <a:rPr lang="en-US" dirty="0" smtClean="0">
                <a:solidFill>
                  <a:srgbClr val="C00000"/>
                </a:solidFill>
              </a:rPr>
              <a:t>Draw</a:t>
            </a:r>
            <a:r>
              <a:rPr lang="en-US" dirty="0" smtClean="0"/>
              <a:t> your creature</a:t>
            </a:r>
          </a:p>
        </p:txBody>
      </p:sp>
      <p:pic>
        <p:nvPicPr>
          <p:cNvPr id="1026" name="Picture 2" descr="C:\Users\Peter\Desktop\alien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962400"/>
            <a:ext cx="3057525"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7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Trait Survey</a:t>
            </a:r>
            <a:endParaRPr lang="en-US" dirty="0"/>
          </a:p>
        </p:txBody>
      </p:sp>
      <p:sp>
        <p:nvSpPr>
          <p:cNvPr id="5" name="Subtitle 4"/>
          <p:cNvSpPr>
            <a:spLocks noGrp="1"/>
          </p:cNvSpPr>
          <p:nvPr>
            <p:ph type="subTitle" idx="1"/>
          </p:nvPr>
        </p:nvSpPr>
        <p:spPr/>
        <p:txBody>
          <a:bodyPr/>
          <a:lstStyle/>
          <a:p>
            <a:r>
              <a:rPr lang="en-US" dirty="0" smtClean="0"/>
              <a:t>Check yes or no</a:t>
            </a:r>
            <a:endParaRPr lang="en-US"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566" y="3200400"/>
            <a:ext cx="3001559"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808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832661494"/>
              </p:ext>
            </p:extLst>
          </p:nvPr>
        </p:nvGraphicFramePr>
        <p:xfrm>
          <a:off x="762000" y="990600"/>
          <a:ext cx="7772400" cy="5562599"/>
        </p:xfrm>
        <a:graphic>
          <a:graphicData uri="http://schemas.openxmlformats.org/drawingml/2006/table">
            <a:tbl>
              <a:tblPr firstRow="1" firstCol="1" bandRow="1"/>
              <a:tblGrid>
                <a:gridCol w="3668091"/>
                <a:gridCol w="4104309"/>
              </a:tblGrid>
              <a:tr h="719724">
                <a:tc>
                  <a:txBody>
                    <a:bodyPr/>
                    <a:lstStyle/>
                    <a:p>
                      <a:pPr marL="0" marR="0" algn="ctr">
                        <a:lnSpc>
                          <a:spcPct val="107000"/>
                        </a:lnSpc>
                        <a:spcBef>
                          <a:spcPts val="0"/>
                        </a:spcBef>
                        <a:spcAft>
                          <a:spcPts val="0"/>
                        </a:spcAft>
                      </a:pPr>
                      <a:r>
                        <a:rPr lang="en-US" sz="2000" b="1" dirty="0">
                          <a:effectLst/>
                          <a:latin typeface="Times New Roman"/>
                          <a:ea typeface="Calibri"/>
                          <a:cs typeface="Times New Roman"/>
                        </a:rPr>
                        <a:t>Domino the Dominant Alien</a:t>
                      </a:r>
                    </a:p>
                  </a:txBody>
                  <a:tcPr marL="42654" marR="42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effectLst/>
                          <a:latin typeface="Times New Roman"/>
                          <a:ea typeface="Calibri"/>
                          <a:cs typeface="Times New Roman"/>
                        </a:rPr>
                        <a:t>Rene the </a:t>
                      </a:r>
                      <a:r>
                        <a:rPr lang="en-US" sz="2000" b="1" dirty="0" smtClean="0">
                          <a:effectLst/>
                          <a:latin typeface="Times New Roman"/>
                          <a:ea typeface="Calibri"/>
                          <a:cs typeface="Times New Roman"/>
                        </a:rPr>
                        <a:t>Recessive </a:t>
                      </a:r>
                      <a:r>
                        <a:rPr lang="en-US" sz="2000" b="1" dirty="0">
                          <a:effectLst/>
                          <a:latin typeface="Times New Roman"/>
                          <a:ea typeface="Calibri"/>
                          <a:cs typeface="Times New Roman"/>
                        </a:rPr>
                        <a:t>Alien</a:t>
                      </a:r>
                    </a:p>
                  </a:txBody>
                  <a:tcPr marL="42654" marR="426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2875">
                <a:tc>
                  <a:txBody>
                    <a:bodyPr/>
                    <a:lstStyle/>
                    <a:p>
                      <a:pPr marL="0" marR="0">
                        <a:lnSpc>
                          <a:spcPct val="107000"/>
                        </a:lnSpc>
                        <a:spcBef>
                          <a:spcPts val="0"/>
                        </a:spcBef>
                        <a:spcAft>
                          <a:spcPts val="0"/>
                        </a:spcAft>
                      </a:pPr>
                      <a:endParaRPr lang="en-US" sz="700" dirty="0">
                        <a:effectLst/>
                        <a:latin typeface="Times New Roman"/>
                        <a:ea typeface="Calibri"/>
                        <a:cs typeface="Times New Roman"/>
                      </a:endParaRPr>
                    </a:p>
                  </a:txBody>
                  <a:tcPr marL="42654" marR="426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700" dirty="0">
                        <a:effectLst/>
                        <a:highlight>
                          <a:srgbClr val="FFFF00"/>
                        </a:highlight>
                        <a:latin typeface="Times New Roman"/>
                        <a:ea typeface="Calibri"/>
                        <a:cs typeface="Times New Roman"/>
                      </a:endParaRPr>
                    </a:p>
                  </a:txBody>
                  <a:tcPr marL="42654" marR="426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52600"/>
            <a:ext cx="2426634" cy="4648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678" y="2286000"/>
            <a:ext cx="32289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2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pic>
        <p:nvPicPr>
          <p:cNvPr id="5" name="Content Placeholder 4" descr="C:\Users\Peter\Desktop\Alie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981200"/>
            <a:ext cx="2797336" cy="4389437"/>
          </a:xfrm>
          <a:prstGeom prst="rect">
            <a:avLst/>
          </a:prstGeom>
          <a:noFill/>
          <a:ln>
            <a:noFill/>
          </a:ln>
        </p:spPr>
      </p:pic>
      <p:sp>
        <p:nvSpPr>
          <p:cNvPr id="6" name="TextBox 5"/>
          <p:cNvSpPr txBox="1"/>
          <p:nvPr/>
        </p:nvSpPr>
        <p:spPr>
          <a:xfrm>
            <a:off x="3505200" y="1595021"/>
            <a:ext cx="5105400" cy="4893647"/>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t>Name three recessive traits in this </a:t>
            </a:r>
            <a:r>
              <a:rPr lang="en-US" sz="2400" dirty="0" smtClean="0"/>
              <a:t>alien.</a:t>
            </a:r>
          </a:p>
          <a:p>
            <a:pPr marL="285750" lvl="0" indent="-285750">
              <a:buFont typeface="Arial" panose="020B0604020202020204" pitchFamily="34" charset="0"/>
              <a:buChar char="•"/>
            </a:pPr>
            <a:endParaRPr lang="en-US" sz="2400" dirty="0"/>
          </a:p>
          <a:p>
            <a:pPr marL="285750" lvl="0" indent="-285750">
              <a:buFont typeface="Arial" panose="020B0604020202020204" pitchFamily="34" charset="0"/>
              <a:buChar char="•"/>
            </a:pPr>
            <a:r>
              <a:rPr lang="en-US" sz="2400" dirty="0"/>
              <a:t>What are the two possible genotypes for this alien’s number of fingers</a:t>
            </a:r>
            <a:r>
              <a:rPr lang="en-US" sz="2400" dirty="0" smtClean="0"/>
              <a:t>?</a:t>
            </a:r>
          </a:p>
          <a:p>
            <a:pPr lvl="0"/>
            <a:endParaRPr lang="en-US" sz="2400" dirty="0"/>
          </a:p>
          <a:p>
            <a:pPr marL="285750" indent="-285750">
              <a:buFont typeface="Arial" panose="020B0604020202020204" pitchFamily="34" charset="0"/>
              <a:buChar char="•"/>
            </a:pPr>
            <a:r>
              <a:rPr lang="en-US" sz="2400" dirty="0"/>
              <a:t>This alien’s genotype for number of legs is Ll.  If it married another </a:t>
            </a:r>
            <a:r>
              <a:rPr lang="en-US" sz="2400" dirty="0" smtClean="0"/>
              <a:t>alien </a:t>
            </a:r>
            <a:r>
              <a:rPr lang="en-US" sz="2400" dirty="0"/>
              <a:t>with genotype </a:t>
            </a:r>
            <a:r>
              <a:rPr lang="en-US" sz="2400" dirty="0" err="1"/>
              <a:t>Ll</a:t>
            </a:r>
            <a:r>
              <a:rPr lang="en-US" sz="2400" dirty="0"/>
              <a:t>, what is the probability that their baby would have five legs?  Express as a fraction </a:t>
            </a:r>
            <a:r>
              <a:rPr lang="en-US" sz="2400"/>
              <a:t>and </a:t>
            </a:r>
            <a:r>
              <a:rPr lang="en-US" sz="2400" smtClean="0"/>
              <a:t>percent.</a:t>
            </a:r>
            <a:endParaRPr lang="en-US" sz="2400" dirty="0"/>
          </a:p>
        </p:txBody>
      </p:sp>
    </p:spTree>
    <p:extLst>
      <p:ext uri="{BB962C8B-B14F-4D97-AF65-F5344CB8AC3E}">
        <p14:creationId xmlns:p14="http://schemas.microsoft.com/office/powerpoint/2010/main" val="61613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90"/>
            <a:ext cx="8229600" cy="1143000"/>
          </a:xfrm>
        </p:spPr>
        <p:txBody>
          <a:bodyPr>
            <a:normAutofit fontScale="90000"/>
          </a:bodyPr>
          <a:lstStyle/>
          <a:p>
            <a:r>
              <a:rPr lang="en-US" dirty="0" smtClean="0"/>
              <a:t>Do you have the following traits?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1431802"/>
            <a:ext cx="3505199" cy="1660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http://30.media.tumblr.com/epGKGd8Feo1x07fzwBHMRVGwo1_400.png"/>
          <p:cNvPicPr/>
          <p:nvPr/>
        </p:nvPicPr>
        <p:blipFill rotWithShape="1">
          <a:blip r:embed="rId3">
            <a:extLst>
              <a:ext uri="{28A0092B-C50C-407E-A947-70E740481C1C}">
                <a14:useLocalDpi xmlns:a14="http://schemas.microsoft.com/office/drawing/2010/main" val="0"/>
              </a:ext>
            </a:extLst>
          </a:blip>
          <a:srcRect b="39096"/>
          <a:stretch/>
        </p:blipFill>
        <p:spPr bwMode="auto">
          <a:xfrm>
            <a:off x="758349" y="3067037"/>
            <a:ext cx="3200399" cy="1933243"/>
          </a:xfrm>
          <a:prstGeom prst="rect">
            <a:avLst/>
          </a:prstGeom>
          <a:noFill/>
          <a:ln>
            <a:noFill/>
          </a:ln>
          <a:extLst>
            <a:ext uri="{53640926-AAD7-44D8-BBD7-CCE9431645EC}">
              <a14:shadowObscured xmlns:a14="http://schemas.microsoft.com/office/drawing/2010/main"/>
            </a:ext>
          </a:extLst>
        </p:spPr>
      </p:pic>
      <p:pic>
        <p:nvPicPr>
          <p:cNvPr id="5" name="Picture 4" descr="http://knowgenetics.org/wp-content/uploads/2013/01/WidowsPeak2.jpg"/>
          <p:cNvPicPr/>
          <p:nvPr/>
        </p:nvPicPr>
        <p:blipFill rotWithShape="1">
          <a:blip r:embed="rId4" cstate="print">
            <a:extLst>
              <a:ext uri="{28A0092B-C50C-407E-A947-70E740481C1C}">
                <a14:useLocalDpi xmlns:a14="http://schemas.microsoft.com/office/drawing/2010/main" val="0"/>
              </a:ext>
            </a:extLst>
          </a:blip>
          <a:srcRect r="12666" b="21055"/>
          <a:stretch/>
        </p:blipFill>
        <p:spPr bwMode="auto">
          <a:xfrm>
            <a:off x="816852" y="5174271"/>
            <a:ext cx="3083392" cy="1470343"/>
          </a:xfrm>
          <a:prstGeom prst="rect">
            <a:avLst/>
          </a:prstGeom>
          <a:noFill/>
          <a:ln>
            <a:noFill/>
          </a:ln>
          <a:extLst>
            <a:ext uri="{53640926-AAD7-44D8-BBD7-CCE9431645EC}">
              <a14:shadowObscured xmlns:a14="http://schemas.microsoft.com/office/drawing/2010/main"/>
            </a:ext>
          </a:extLst>
        </p:spPr>
      </p:pic>
      <p:pic>
        <p:nvPicPr>
          <p:cNvPr id="6" name="Picture 5" descr="https://asd-hs.wikispaces.com/file/view/freckles.jpg/328258520/644x359/freckles.jpg"/>
          <p:cNvPicPr/>
          <p:nvPr/>
        </p:nvPicPr>
        <p:blipFill rotWithShape="1">
          <a:blip r:embed="rId5">
            <a:extLst>
              <a:ext uri="{28A0092B-C50C-407E-A947-70E740481C1C}">
                <a14:useLocalDpi xmlns:a14="http://schemas.microsoft.com/office/drawing/2010/main" val="0"/>
              </a:ext>
            </a:extLst>
          </a:blip>
          <a:srcRect t="20419"/>
          <a:stretch/>
        </p:blipFill>
        <p:spPr bwMode="auto">
          <a:xfrm>
            <a:off x="4419600" y="1456925"/>
            <a:ext cx="2971801" cy="1635235"/>
          </a:xfrm>
          <a:prstGeom prst="rect">
            <a:avLst/>
          </a:prstGeom>
          <a:noFill/>
          <a:ln>
            <a:noFill/>
          </a:ln>
          <a:extLst>
            <a:ext uri="{53640926-AAD7-44D8-BBD7-CCE9431645EC}">
              <a14:shadowObscured xmlns:a14="http://schemas.microsoft.com/office/drawing/2010/main"/>
            </a:ext>
          </a:extLst>
        </p:spPr>
      </p:pic>
      <p:pic>
        <p:nvPicPr>
          <p:cNvPr id="7" name="Picture 6"/>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33632" y="3158695"/>
            <a:ext cx="1924367" cy="1612335"/>
          </a:xfrm>
          <a:prstGeom prst="rect">
            <a:avLst/>
          </a:prstGeom>
          <a:noFill/>
          <a:ln>
            <a:noFill/>
          </a:ln>
          <a:extLst/>
        </p:spPr>
      </p:pic>
      <p:pic>
        <p:nvPicPr>
          <p:cNvPr id="8" name="Picture 7"/>
          <p:cNvPicPr/>
          <p:nvPr/>
        </p:nvPicPr>
        <p:blipFill rotWithShape="1">
          <a:blip r:embed="rId7">
            <a:extLst>
              <a:ext uri="{28A0092B-C50C-407E-A947-70E740481C1C}">
                <a14:useLocalDpi xmlns:a14="http://schemas.microsoft.com/office/drawing/2010/main" val="0"/>
              </a:ext>
            </a:extLst>
          </a:blip>
          <a:srcRect b="11190"/>
          <a:stretch/>
        </p:blipFill>
        <p:spPr bwMode="auto">
          <a:xfrm>
            <a:off x="4933632" y="5000280"/>
            <a:ext cx="2057400" cy="1644334"/>
          </a:xfrm>
          <a:prstGeom prst="rect">
            <a:avLst/>
          </a:prstGeom>
          <a:noFill/>
          <a:ln>
            <a:noFill/>
          </a:ln>
          <a:extLst/>
        </p:spPr>
      </p:pic>
    </p:spTree>
    <p:extLst>
      <p:ext uri="{BB962C8B-B14F-4D97-AF65-F5344CB8AC3E}">
        <p14:creationId xmlns:p14="http://schemas.microsoft.com/office/powerpoint/2010/main" val="769826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traits do you have?</a:t>
            </a:r>
            <a:endParaRPr lang="en-US" dirty="0"/>
          </a:p>
        </p:txBody>
      </p:sp>
      <p:pic>
        <p:nvPicPr>
          <p:cNvPr id="4" name="Picture 3" descr="http://www.quirkology.com/USA/Images/test3_claspedhands.gif"/>
          <p:cNvPicPr/>
          <p:nvPr/>
        </p:nvPicPr>
        <p:blipFill>
          <a:blip r:embed="rId2">
            <a:extLst>
              <a:ext uri="{28A0092B-C50C-407E-A947-70E740481C1C}">
                <a14:useLocalDpi xmlns:a14="http://schemas.microsoft.com/office/drawing/2010/main" val="0"/>
              </a:ext>
            </a:extLst>
          </a:blip>
          <a:srcRect/>
          <a:stretch>
            <a:fillRect/>
          </a:stretch>
        </p:blipFill>
        <p:spPr bwMode="auto">
          <a:xfrm>
            <a:off x="914400" y="4114800"/>
            <a:ext cx="3450907" cy="1602422"/>
          </a:xfrm>
          <a:prstGeom prst="rect">
            <a:avLst/>
          </a:prstGeom>
          <a:noFill/>
          <a:ln>
            <a:noFill/>
          </a:ln>
        </p:spPr>
      </p:pic>
      <p:pic>
        <p:nvPicPr>
          <p:cNvPr id="5" name="Picture 4" descr="http://udel.edu/%7Emcdonald/mythpix/mytharms.jpg"/>
          <p:cNvPicPr/>
          <p:nvPr/>
        </p:nvPicPr>
        <p:blipFill rotWithShape="1">
          <a:blip r:embed="rId3">
            <a:extLst>
              <a:ext uri="{28A0092B-C50C-407E-A947-70E740481C1C}">
                <a14:useLocalDpi xmlns:a14="http://schemas.microsoft.com/office/drawing/2010/main" val="0"/>
              </a:ext>
            </a:extLst>
          </a:blip>
          <a:srcRect t="5963" b="11278"/>
          <a:stretch/>
        </p:blipFill>
        <p:spPr bwMode="auto">
          <a:xfrm>
            <a:off x="4804727" y="2089859"/>
            <a:ext cx="3569017" cy="1831658"/>
          </a:xfrm>
          <a:prstGeom prst="rect">
            <a:avLst/>
          </a:prstGeom>
          <a:noFill/>
          <a:ln>
            <a:noFill/>
          </a:ln>
          <a:extLst>
            <a:ext uri="{53640926-AAD7-44D8-BBD7-CCE9431645EC}">
              <a14:shadowObscured xmlns:a14="http://schemas.microsoft.com/office/drawing/2010/main"/>
            </a:ext>
          </a:extLst>
        </p:spPr>
      </p:pic>
      <p:pic>
        <p:nvPicPr>
          <p:cNvPr id="6" name="Picture 5" descr="https://asd-hs.wikispaces.com/file/view/chin.jpg/316691104/640x352/chin.jpg"/>
          <p:cNvPicPr/>
          <p:nvPr/>
        </p:nvPicPr>
        <p:blipFill rotWithShape="1">
          <a:blip r:embed="rId4">
            <a:extLst>
              <a:ext uri="{28A0092B-C50C-407E-A947-70E740481C1C}">
                <a14:useLocalDpi xmlns:a14="http://schemas.microsoft.com/office/drawing/2010/main" val="0"/>
              </a:ext>
            </a:extLst>
          </a:blip>
          <a:srcRect t="6400"/>
          <a:stretch/>
        </p:blipFill>
        <p:spPr bwMode="auto">
          <a:xfrm>
            <a:off x="5105400" y="4343400"/>
            <a:ext cx="2967673" cy="1630806"/>
          </a:xfrm>
          <a:prstGeom prst="rect">
            <a:avLst/>
          </a:prstGeom>
          <a:noFill/>
          <a:ln>
            <a:noFill/>
          </a:ln>
          <a:extLst>
            <a:ext uri="{53640926-AAD7-44D8-BBD7-CCE9431645EC}">
              <a14:shadowObscured xmlns:a14="http://schemas.microsoft.com/office/drawing/2010/main"/>
            </a:ext>
          </a:extLst>
        </p:spPr>
      </p:pic>
      <p:pic>
        <p:nvPicPr>
          <p:cNvPr id="7" name="Picture 6" descr="https://encrypted-tbn2.gstatic.com/images?q=tbn:ANd9GcQk2WFQ8jPINNbK1QvVnHoISXKctCsQvh5o-o4x1mY6DnMNYA44oQ"/>
          <p:cNvPicPr/>
          <p:nvPr/>
        </p:nvPicPr>
        <p:blipFill rotWithShape="1">
          <a:blip r:embed="rId5">
            <a:extLst>
              <a:ext uri="{28A0092B-C50C-407E-A947-70E740481C1C}">
                <a14:useLocalDpi xmlns:a14="http://schemas.microsoft.com/office/drawing/2010/main" val="0"/>
              </a:ext>
            </a:extLst>
          </a:blip>
          <a:srcRect t="30257" b="11344"/>
          <a:stretch/>
        </p:blipFill>
        <p:spPr bwMode="auto">
          <a:xfrm>
            <a:off x="1560829" y="2055740"/>
            <a:ext cx="2158047" cy="15665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313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62000"/>
            <a:ext cx="7772400" cy="1917192"/>
          </a:xfrm>
        </p:spPr>
        <p:txBody>
          <a:bodyPr/>
          <a:lstStyle/>
          <a:p>
            <a:r>
              <a:rPr lang="en-US" dirty="0" smtClean="0"/>
              <a:t>Who has a “hitchhiker’s” thumb?</a:t>
            </a:r>
            <a:endParaRPr lang="en-US" dirty="0"/>
          </a:p>
        </p:txBody>
      </p:sp>
      <p:sp>
        <p:nvSpPr>
          <p:cNvPr id="3" name="Text Placeholder 2"/>
          <p:cNvSpPr>
            <a:spLocks noGrp="1"/>
          </p:cNvSpPr>
          <p:nvPr>
            <p:ph type="body" idx="1"/>
          </p:nvPr>
        </p:nvSpPr>
        <p:spPr>
          <a:xfrm>
            <a:off x="1066800" y="3276600"/>
            <a:ext cx="7235952" cy="2819400"/>
          </a:xfrm>
        </p:spPr>
        <p:txBody>
          <a:bodyPr>
            <a:noAutofit/>
          </a:bodyPr>
          <a:lstStyle/>
          <a:p>
            <a:pPr marL="685800" indent="-685800">
              <a:buFont typeface="Wingdings" panose="05000000000000000000" pitchFamily="2" charset="2"/>
              <a:buChar char="Ø"/>
            </a:pPr>
            <a:r>
              <a:rPr lang="en-US" sz="4800" dirty="0" smtClean="0"/>
              <a:t>Dominant or Recessive?  </a:t>
            </a:r>
          </a:p>
          <a:p>
            <a:endParaRPr lang="en-US" sz="4800" dirty="0" smtClean="0"/>
          </a:p>
          <a:p>
            <a:pPr marL="685800" indent="-685800">
              <a:buFont typeface="Wingdings" panose="05000000000000000000" pitchFamily="2" charset="2"/>
              <a:buChar char="Ø"/>
            </a:pPr>
            <a:r>
              <a:rPr lang="en-US" sz="4800" dirty="0" smtClean="0"/>
              <a:t>Why?</a:t>
            </a:r>
            <a:endParaRPr lang="en-US" sz="4800" dirty="0"/>
          </a:p>
        </p:txBody>
      </p:sp>
    </p:spTree>
    <p:extLst>
      <p:ext uri="{BB962C8B-B14F-4D97-AF65-F5344CB8AC3E}">
        <p14:creationId xmlns:p14="http://schemas.microsoft.com/office/powerpoint/2010/main" val="234303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It’s note taking time</a:t>
            </a:r>
            <a:endParaRPr lang="en-US"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276600"/>
            <a:ext cx="2819400" cy="2585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850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Genetics</a:t>
            </a:r>
            <a:endParaRPr lang="en-US" dirty="0"/>
          </a:p>
        </p:txBody>
      </p:sp>
      <p:sp>
        <p:nvSpPr>
          <p:cNvPr id="3" name="Content Placeholder 2"/>
          <p:cNvSpPr>
            <a:spLocks noGrp="1"/>
          </p:cNvSpPr>
          <p:nvPr>
            <p:ph idx="1"/>
          </p:nvPr>
        </p:nvSpPr>
        <p:spPr>
          <a:xfrm>
            <a:off x="228600" y="1935480"/>
            <a:ext cx="8763000" cy="4389120"/>
          </a:xfrm>
        </p:spPr>
        <p:txBody>
          <a:bodyPr>
            <a:normAutofit/>
          </a:bodyPr>
          <a:lstStyle/>
          <a:p>
            <a:pPr>
              <a:lnSpc>
                <a:spcPct val="150000"/>
              </a:lnSpc>
            </a:pPr>
            <a:r>
              <a:rPr lang="en-US" b="1" u="sng" dirty="0" smtClean="0">
                <a:solidFill>
                  <a:schemeClr val="accent1">
                    <a:lumMod val="60000"/>
                    <a:lumOff val="40000"/>
                  </a:schemeClr>
                </a:solidFill>
              </a:rPr>
              <a:t>________</a:t>
            </a:r>
            <a:r>
              <a:rPr lang="en-US" b="1" u="sng" dirty="0" smtClean="0"/>
              <a:t>:</a:t>
            </a:r>
            <a:r>
              <a:rPr lang="en-US" dirty="0" smtClean="0"/>
              <a:t> passing characteristics from parent to offspring  </a:t>
            </a:r>
          </a:p>
          <a:p>
            <a:pPr>
              <a:lnSpc>
                <a:spcPct val="150000"/>
              </a:lnSpc>
            </a:pPr>
            <a:r>
              <a:rPr lang="en-US" b="1" u="sng" dirty="0" smtClean="0">
                <a:solidFill>
                  <a:schemeClr val="accent1">
                    <a:lumMod val="60000"/>
                    <a:lumOff val="40000"/>
                  </a:schemeClr>
                </a:solidFill>
              </a:rPr>
              <a:t>________</a:t>
            </a:r>
            <a:r>
              <a:rPr lang="en-US" b="1" dirty="0" smtClean="0"/>
              <a:t>: </a:t>
            </a:r>
            <a:r>
              <a:rPr lang="en-US" dirty="0"/>
              <a:t>branch of biology devoted to the study of </a:t>
            </a:r>
            <a:r>
              <a:rPr lang="en-US" dirty="0" smtClean="0"/>
              <a:t>heredity</a:t>
            </a:r>
          </a:p>
          <a:p>
            <a:pPr>
              <a:lnSpc>
                <a:spcPct val="150000"/>
              </a:lnSpc>
            </a:pPr>
            <a:r>
              <a:rPr lang="en-US" b="1" u="sng" dirty="0" smtClean="0">
                <a:solidFill>
                  <a:schemeClr val="accent1">
                    <a:lumMod val="60000"/>
                    <a:lumOff val="40000"/>
                  </a:schemeClr>
                </a:solidFill>
              </a:rPr>
              <a:t>______</a:t>
            </a:r>
            <a:r>
              <a:rPr lang="en-US" dirty="0" smtClean="0"/>
              <a:t>: segment of DNA or hereditary unit</a:t>
            </a:r>
          </a:p>
        </p:txBody>
      </p:sp>
      <p:sp>
        <p:nvSpPr>
          <p:cNvPr id="4" name="TextBox 3"/>
          <p:cNvSpPr txBox="1"/>
          <p:nvPr/>
        </p:nvSpPr>
        <p:spPr>
          <a:xfrm>
            <a:off x="533400" y="2057400"/>
            <a:ext cx="1752600" cy="461665"/>
          </a:xfrm>
          <a:prstGeom prst="rect">
            <a:avLst/>
          </a:prstGeom>
          <a:noFill/>
        </p:spPr>
        <p:txBody>
          <a:bodyPr wrap="square" rtlCol="0">
            <a:spAutoFit/>
          </a:bodyPr>
          <a:lstStyle/>
          <a:p>
            <a:pPr marL="0" lvl="1"/>
            <a:r>
              <a:rPr lang="en-US" sz="2400" b="1" dirty="0" smtClean="0">
                <a:solidFill>
                  <a:schemeClr val="accent1"/>
                </a:solidFill>
              </a:rPr>
              <a:t>Heredity</a:t>
            </a:r>
            <a:endParaRPr lang="en-US" sz="2400" b="1" dirty="0">
              <a:solidFill>
                <a:schemeClr val="accent1"/>
              </a:solidFill>
            </a:endParaRPr>
          </a:p>
        </p:txBody>
      </p:sp>
      <p:sp>
        <p:nvSpPr>
          <p:cNvPr id="6" name="TextBox 5"/>
          <p:cNvSpPr txBox="1"/>
          <p:nvPr/>
        </p:nvSpPr>
        <p:spPr>
          <a:xfrm>
            <a:off x="533400" y="2743200"/>
            <a:ext cx="1524000" cy="461665"/>
          </a:xfrm>
          <a:prstGeom prst="rect">
            <a:avLst/>
          </a:prstGeom>
          <a:noFill/>
        </p:spPr>
        <p:txBody>
          <a:bodyPr wrap="square" rtlCol="0">
            <a:spAutoFit/>
          </a:bodyPr>
          <a:lstStyle/>
          <a:p>
            <a:pPr marL="0" lvl="1"/>
            <a:r>
              <a:rPr lang="en-US" sz="2400" b="1" dirty="0" smtClean="0">
                <a:solidFill>
                  <a:schemeClr val="accent1"/>
                </a:solidFill>
              </a:rPr>
              <a:t>Genetics</a:t>
            </a:r>
            <a:endParaRPr lang="en-US" sz="2400" b="1" dirty="0">
              <a:solidFill>
                <a:schemeClr val="accent1"/>
              </a:solidFill>
            </a:endParaRPr>
          </a:p>
        </p:txBody>
      </p:sp>
      <p:sp>
        <p:nvSpPr>
          <p:cNvPr id="7" name="TextBox 6"/>
          <p:cNvSpPr txBox="1"/>
          <p:nvPr/>
        </p:nvSpPr>
        <p:spPr>
          <a:xfrm>
            <a:off x="533400" y="4041755"/>
            <a:ext cx="1127760" cy="461665"/>
          </a:xfrm>
          <a:prstGeom prst="rect">
            <a:avLst/>
          </a:prstGeom>
          <a:noFill/>
        </p:spPr>
        <p:txBody>
          <a:bodyPr wrap="square" rtlCol="0">
            <a:spAutoFit/>
          </a:bodyPr>
          <a:lstStyle/>
          <a:p>
            <a:pPr marL="0" lvl="1"/>
            <a:r>
              <a:rPr lang="en-US" sz="2400" b="1" dirty="0" smtClean="0">
                <a:solidFill>
                  <a:schemeClr val="accent1"/>
                </a:solidFill>
              </a:rPr>
              <a:t>Genes</a:t>
            </a:r>
            <a:endParaRPr lang="en-US" sz="2400" b="1" dirty="0">
              <a:solidFill>
                <a:schemeClr val="accent1"/>
              </a:solidFill>
            </a:endParaRPr>
          </a:p>
        </p:txBody>
      </p:sp>
    </p:spTree>
    <p:extLst>
      <p:ext uri="{BB962C8B-B14F-4D97-AF65-F5344CB8AC3E}">
        <p14:creationId xmlns:p14="http://schemas.microsoft.com/office/powerpoint/2010/main" val="18170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fltVal val="0"/>
                                          </p:val>
                                        </p:tav>
                                        <p:tav tm="100000">
                                          <p:val>
                                            <p:strVal val="#ppt_w"/>
                                          </p:val>
                                        </p:tav>
                                      </p:tavLst>
                                    </p:anim>
                                    <p:anim calcmode="lin" valueType="num">
                                      <p:cBhvr>
                                        <p:cTn id="25" dur="1000" fill="hold"/>
                                        <p:tgtEl>
                                          <p:spTgt spid="6"/>
                                        </p:tgtEl>
                                        <p:attrNameLst>
                                          <p:attrName>ppt_h</p:attrName>
                                        </p:attrNameLst>
                                      </p:cBhvr>
                                      <p:tavLst>
                                        <p:tav tm="0">
                                          <p:val>
                                            <p:fltVal val="0"/>
                                          </p:val>
                                        </p:tav>
                                        <p:tav tm="100000">
                                          <p:val>
                                            <p:strVal val="#ppt_h"/>
                                          </p:val>
                                        </p:tav>
                                      </p:tavLst>
                                    </p:anim>
                                    <p:anim calcmode="lin" valueType="num">
                                      <p:cBhvr>
                                        <p:cTn id="26" dur="1000" fill="hold"/>
                                        <p:tgtEl>
                                          <p:spTgt spid="6"/>
                                        </p:tgtEl>
                                        <p:attrNameLst>
                                          <p:attrName>style.rotation</p:attrName>
                                        </p:attrNameLst>
                                      </p:cBhvr>
                                      <p:tavLst>
                                        <p:tav tm="0">
                                          <p:val>
                                            <p:fltVal val="90"/>
                                          </p:val>
                                        </p:tav>
                                        <p:tav tm="100000">
                                          <p:val>
                                            <p:fltVal val="0"/>
                                          </p:val>
                                        </p:tav>
                                      </p:tavLst>
                                    </p:anim>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now</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81200"/>
            <a:ext cx="1596639"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22408"/>
          <a:stretch/>
        </p:blipFill>
        <p:spPr bwMode="auto">
          <a:xfrm>
            <a:off x="2438400" y="2073116"/>
            <a:ext cx="2209800" cy="2711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1981200"/>
            <a:ext cx="3731986"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004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Father of Genetics</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828799"/>
            <a:ext cx="3219450" cy="4698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052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plus(in)">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1758</TotalTime>
  <Words>747</Words>
  <Application>Microsoft Office PowerPoint</Application>
  <PresentationFormat>On-screen Show (4:3)</PresentationFormat>
  <Paragraphs>132</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Alien Genetics</vt:lpstr>
      <vt:lpstr>Trait Survey</vt:lpstr>
      <vt:lpstr>Do you have the following traits?</vt:lpstr>
      <vt:lpstr>Which traits do you have?</vt:lpstr>
      <vt:lpstr>Who has a “hitchhiker’s” thumb?</vt:lpstr>
      <vt:lpstr>It’s note taking time</vt:lpstr>
      <vt:lpstr>Genetics</vt:lpstr>
      <vt:lpstr>What we know now</vt:lpstr>
      <vt:lpstr>Father of Genetics</vt:lpstr>
      <vt:lpstr>Mendel’s Theory of Heredity</vt:lpstr>
      <vt:lpstr>Mendel’s Theory of Heredity</vt:lpstr>
      <vt:lpstr>Mendel’s Theory of Heredity</vt:lpstr>
      <vt:lpstr>Mendel’s Theory of Heredity</vt:lpstr>
      <vt:lpstr>Alleles can be Dominant or Recessive</vt:lpstr>
      <vt:lpstr>More terms</vt:lpstr>
      <vt:lpstr>From the handout:</vt:lpstr>
      <vt:lpstr>Dominant vs. Recessive Alleles in Creatures</vt:lpstr>
      <vt:lpstr>PowerPoint Presentation</vt:lpstr>
      <vt:lpstr>Activity</vt:lpstr>
      <vt:lpstr>PowerPoint Presentation</vt:lpstr>
      <vt:lpstr>Evaluation</vt:lpstr>
    </vt:vector>
  </TitlesOfParts>
  <Company>CCISD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 Survey</dc:title>
  <dc:creator>Windows User</dc:creator>
  <cp:lastModifiedBy>Moore, Peter</cp:lastModifiedBy>
  <cp:revision>39</cp:revision>
  <dcterms:created xsi:type="dcterms:W3CDTF">2014-04-21T16:53:50Z</dcterms:created>
  <dcterms:modified xsi:type="dcterms:W3CDTF">2014-05-01T02:50:41Z</dcterms:modified>
</cp:coreProperties>
</file>